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2" r:id="rId1"/>
  </p:sldMasterIdLst>
  <p:notesMasterIdLst>
    <p:notesMasterId r:id="rId54"/>
  </p:notesMasterIdLst>
  <p:sldIdLst>
    <p:sldId id="289" r:id="rId2"/>
    <p:sldId id="324" r:id="rId3"/>
    <p:sldId id="290" r:id="rId4"/>
    <p:sldId id="314" r:id="rId5"/>
    <p:sldId id="301" r:id="rId6"/>
    <p:sldId id="315" r:id="rId7"/>
    <p:sldId id="317" r:id="rId8"/>
    <p:sldId id="318" r:id="rId9"/>
    <p:sldId id="319" r:id="rId10"/>
    <p:sldId id="320" r:id="rId11"/>
    <p:sldId id="321" r:id="rId12"/>
    <p:sldId id="322" r:id="rId13"/>
    <p:sldId id="310" r:id="rId14"/>
    <p:sldId id="311"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307" r:id="rId35"/>
    <p:sldId id="308" r:id="rId36"/>
    <p:sldId id="276" r:id="rId37"/>
    <p:sldId id="277" r:id="rId38"/>
    <p:sldId id="309" r:id="rId39"/>
    <p:sldId id="278" r:id="rId40"/>
    <p:sldId id="279" r:id="rId41"/>
    <p:sldId id="280" r:id="rId42"/>
    <p:sldId id="281" r:id="rId43"/>
    <p:sldId id="302" r:id="rId44"/>
    <p:sldId id="282" r:id="rId45"/>
    <p:sldId id="283" r:id="rId46"/>
    <p:sldId id="284" r:id="rId47"/>
    <p:sldId id="285" r:id="rId48"/>
    <p:sldId id="286" r:id="rId49"/>
    <p:sldId id="287" r:id="rId50"/>
    <p:sldId id="297" r:id="rId51"/>
    <p:sldId id="323" r:id="rId52"/>
    <p:sldId id="304" r:id="rId53"/>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497" autoAdjust="0"/>
  </p:normalViewPr>
  <p:slideViewPr>
    <p:cSldViewPr snapToGrid="0">
      <p:cViewPr varScale="1">
        <p:scale>
          <a:sx n="44" d="100"/>
          <a:sy n="44" d="100"/>
        </p:scale>
        <p:origin x="108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a:t>Hierna even pauze</a:t>
            </a:r>
          </a:p>
        </p:txBody>
      </p:sp>
    </p:spTree>
    <p:extLst>
      <p:ext uri="{BB962C8B-B14F-4D97-AF65-F5344CB8AC3E}">
        <p14:creationId xmlns:p14="http://schemas.microsoft.com/office/powerpoint/2010/main" val="1987159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418449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The first step is tokenization. Tokenization is the process of breaking down a sequence of text into smaller units, known as tokens. These tokens can be words, subwords, characters, or even phrases, depending on the specific tokenization algorithm used. The primary goal of tokenization is to prepare text data for processing by models, such as language models or neural networks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Shape 1246"/>
          <p:cNvSpPr>
            <a:spLocks noGrp="1" noRot="1" noChangeAspect="1"/>
          </p:cNvSpPr>
          <p:nvPr>
            <p:ph type="sldImg"/>
          </p:nvPr>
        </p:nvSpPr>
        <p:spPr>
          <a:prstGeom prst="rect">
            <a:avLst/>
          </a:prstGeom>
        </p:spPr>
        <p:txBody>
          <a:bodyPr/>
          <a:lstStyle/>
          <a:p>
            <a:endParaRPr/>
          </a:p>
        </p:txBody>
      </p:sp>
      <p:sp>
        <p:nvSpPr>
          <p:cNvPr id="1247" name="Shape 1247"/>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Shape 1252"/>
          <p:cNvSpPr>
            <a:spLocks noGrp="1" noRot="1" noChangeAspect="1"/>
          </p:cNvSpPr>
          <p:nvPr>
            <p:ph type="sldImg"/>
          </p:nvPr>
        </p:nvSpPr>
        <p:spPr>
          <a:prstGeom prst="rect">
            <a:avLst/>
          </a:prstGeom>
        </p:spPr>
        <p:txBody>
          <a:bodyPr/>
          <a:lstStyle/>
          <a:p>
            <a:endParaRPr/>
          </a:p>
        </p:txBody>
      </p:sp>
      <p:sp>
        <p:nvSpPr>
          <p:cNvPr id="1253" name="Shape 1253"/>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xfrm>
            <a:off x="381000" y="685800"/>
            <a:ext cx="6096000" cy="3429000"/>
          </a:xfrm>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Shape 1270"/>
          <p:cNvSpPr>
            <a:spLocks noGrp="1" noRot="1" noChangeAspect="1"/>
          </p:cNvSpPr>
          <p:nvPr>
            <p:ph type="sldImg"/>
          </p:nvPr>
        </p:nvSpPr>
        <p:spPr>
          <a:prstGeom prst="rect">
            <a:avLst/>
          </a:prstGeom>
        </p:spPr>
        <p:txBody>
          <a:bodyPr/>
          <a:lstStyle/>
          <a:p>
            <a:endParaRPr/>
          </a:p>
        </p:txBody>
      </p:sp>
      <p:sp>
        <p:nvSpPr>
          <p:cNvPr id="1271" name="Shape 1271"/>
          <p:cNvSpPr>
            <a:spLocks noGrp="1"/>
          </p:cNvSpPr>
          <p:nvPr>
            <p:ph type="body" sz="quarter" idx="1"/>
          </p:nvPr>
        </p:nvSpPr>
        <p:spPr>
          <a:prstGeom prst="rect">
            <a:avLst/>
          </a:prstGeom>
        </p:spPr>
        <p:txBody>
          <a:bodyPr/>
          <a:lstStyle/>
          <a:p>
            <a:r>
              <a:t>Word2vec</a:t>
            </a:r>
          </a:p>
          <a:p>
            <a:r>
              <a:t>GloVe</a:t>
            </a:r>
          </a:p>
          <a:p>
            <a:r>
              <a:t>Seq2Seq</a:t>
            </a:r>
          </a:p>
          <a:p>
            <a:r>
              <a:t>GTP</a:t>
            </a:r>
          </a:p>
          <a:p>
            <a:r>
              <a:t>ELMo</a:t>
            </a:r>
          </a:p>
          <a:p>
            <a:r>
              <a:t>ULMFit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b="1"/>
              <a:t>Reset vs Update: The Division of Labor</a:t>
            </a:r>
          </a:p>
          <a:p>
            <a:r>
              <a:rPr lang="en-US" b="1"/>
              <a:t>Reset gate (r)</a:t>
            </a:r>
            <a:r>
              <a:rPr lang="en-US"/>
              <a:t>: Controls what past information goes into </a:t>
            </a:r>
            <a:r>
              <a:rPr lang="en-US" i="1"/>
              <a:t>computing</a:t>
            </a:r>
            <a:r>
              <a:rPr lang="en-US"/>
              <a:t> the candidate</a:t>
            </a:r>
          </a:p>
          <a:p>
            <a:r>
              <a:rPr lang="en-US" b="1"/>
              <a:t>Update gate (z)</a:t>
            </a:r>
            <a:r>
              <a:rPr lang="en-US"/>
              <a:t>: Controls how much of that candidate actually makes it into the final hidden state</a:t>
            </a:r>
          </a:p>
          <a:p>
            <a:r>
              <a:rPr lang="en-US"/>
              <a:t>Think of it as a two-stage process:</a:t>
            </a:r>
          </a:p>
          <a:p>
            <a:r>
              <a:rPr lang="en-US"/>
              <a:t>Reset gate: "What past context should I consider for this new information?"</a:t>
            </a:r>
          </a:p>
          <a:p>
            <a:r>
              <a:rPr lang="en-US"/>
              <a:t>Update gate: "How much should I blend old memory with this new candidate?"</a:t>
            </a:r>
          </a:p>
          <a:p>
            <a:endParaRPr lang="nl-NL"/>
          </a:p>
          <a:p>
            <a:r>
              <a:rPr lang="nl-NL"/>
              <a:t>Hoge z: h(t-1) wordt gewist en candidate h(t) weegt sterk mee</a:t>
            </a:r>
          </a:p>
          <a:p>
            <a:r>
              <a:rPr lang="nl-NL"/>
              <a:t>Lage z: h(t-1) blijft intact en candidate h(t) wordt genegeerd</a:t>
            </a:r>
          </a:p>
        </p:txBody>
      </p:sp>
    </p:spTree>
    <p:extLst>
      <p:ext uri="{BB962C8B-B14F-4D97-AF65-F5344CB8AC3E}">
        <p14:creationId xmlns:p14="http://schemas.microsoft.com/office/powerpoint/2010/main" val="106043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903" name="Hoofdtekst - niveau één…"/>
          <p:cNvSpPr txBox="1">
            <a:spLocks noGrp="1"/>
          </p:cNvSpPr>
          <p:nvPr>
            <p:ph type="body" idx="1"/>
          </p:nvPr>
        </p:nvSpPr>
        <p:spPr>
          <a:xfrm>
            <a:off x="1005205" y="2112019"/>
            <a:ext cx="18093690" cy="7324902"/>
          </a:xfrm>
          <a:prstGeom prst="rect">
            <a:avLst/>
          </a:prstGeom>
        </p:spPr>
        <p:txBody>
          <a:bodyP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04" name="Titeltekst"/>
          <p:cNvSpPr txBox="1">
            <a:spLocks noGrp="1"/>
          </p:cNvSpPr>
          <p:nvPr>
            <p:ph type="title"/>
          </p:nvPr>
        </p:nvSpPr>
        <p:spPr>
          <a:xfrm>
            <a:off x="1005205" y="701600"/>
            <a:ext cx="13430994" cy="1010511"/>
          </a:xfrm>
          <a:prstGeom prst="rect">
            <a:avLst/>
          </a:prstGeom>
        </p:spPr>
        <p:txBody>
          <a:bodyPr>
            <a:normAutofit/>
          </a:bodyPr>
          <a:lstStyle/>
          <a:p>
            <a:r>
              <a:t>Titeltekst</a:t>
            </a:r>
          </a:p>
        </p:txBody>
      </p:sp>
      <p:sp>
        <p:nvSpPr>
          <p:cNvPr id="90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009822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27-10-2025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27-10-2025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0.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340.png"/><Relationship Id="rId11" Type="http://schemas.openxmlformats.org/officeDocument/2006/relationships/image" Target="../media/image380.png"/><Relationship Id="rId5" Type="http://schemas.openxmlformats.org/officeDocument/2006/relationships/image" Target="../media/image330.png"/><Relationship Id="rId10" Type="http://schemas.openxmlformats.org/officeDocument/2006/relationships/image" Target="../media/image370.png"/><Relationship Id="rId4" Type="http://schemas.openxmlformats.org/officeDocument/2006/relationships/image" Target="../media/image320.png"/><Relationship Id="rId9"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341.png"/><Relationship Id="rId4" Type="http://schemas.openxmlformats.org/officeDocument/2006/relationships/image" Target="../media/image47.png"/><Relationship Id="rId9"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7</a:t>
            </a:r>
            <a:r>
              <a:rPr sz="5439" i="1">
                <a:latin typeface="Helvetica"/>
                <a:cs typeface="Helvetica"/>
                <a:sym typeface="Helvetica"/>
              </a:rPr>
              <a:t>. </a:t>
            </a:r>
            <a:r>
              <a:rPr lang="nl-NL" sz="5439" i="1">
                <a:latin typeface="Helvetica"/>
                <a:cs typeface="Helvetica"/>
                <a:sym typeface="Helvetica"/>
              </a:rPr>
              <a:t>dimensionaliteitsreductie, word embeddings en RNN’s</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4E3FB-7B78-55C6-95E6-7F1729516DFF}"/>
              </a:ext>
            </a:extLst>
          </p:cNvPr>
          <p:cNvSpPr>
            <a:spLocks noGrp="1"/>
          </p:cNvSpPr>
          <p:nvPr>
            <p:ph type="title"/>
          </p:nvPr>
        </p:nvSpPr>
        <p:spPr/>
        <p:txBody>
          <a:bodyPr/>
          <a:lstStyle/>
          <a:p>
            <a:r>
              <a:rPr lang="nl-NL"/>
              <a:t>Principal Components Analysis (PCA)</a:t>
            </a:r>
          </a:p>
        </p:txBody>
      </p:sp>
      <p:sp>
        <p:nvSpPr>
          <p:cNvPr id="3" name="Tijdelijke aanduiding voor inhoud 2">
            <a:extLst>
              <a:ext uri="{FF2B5EF4-FFF2-40B4-BE49-F238E27FC236}">
                <a16:creationId xmlns:a16="http://schemas.microsoft.com/office/drawing/2014/main" id="{3BAF047F-66EE-3B83-F7F5-F4A335211357}"/>
              </a:ext>
            </a:extLst>
          </p:cNvPr>
          <p:cNvSpPr>
            <a:spLocks noGrp="1"/>
          </p:cNvSpPr>
          <p:nvPr>
            <p:ph idx="1"/>
          </p:nvPr>
        </p:nvSpPr>
        <p:spPr>
          <a:xfrm>
            <a:off x="1382157" y="2786505"/>
            <a:ext cx="10681754" cy="7914714"/>
          </a:xfrm>
        </p:spPr>
        <p:txBody>
          <a:bodyPr>
            <a:normAutofit fontScale="92500" lnSpcReduction="20000"/>
          </a:bodyPr>
          <a:lstStyle/>
          <a:p>
            <a:r>
              <a:rPr lang="nl-NL"/>
              <a:t>Ook bekend als Factoranalyse</a:t>
            </a:r>
          </a:p>
          <a:p>
            <a:r>
              <a:rPr lang="nl-NL"/>
              <a:t>Voorbeeld van </a:t>
            </a:r>
            <a:r>
              <a:rPr lang="nl-NL" b="1"/>
              <a:t>unsupervised</a:t>
            </a:r>
            <a:r>
              <a:rPr lang="nl-NL"/>
              <a:t> learning</a:t>
            </a:r>
          </a:p>
          <a:p>
            <a:pPr lvl="1"/>
            <a:r>
              <a:rPr lang="nl-NL"/>
              <a:t>Net als Clustering</a:t>
            </a:r>
          </a:p>
          <a:p>
            <a:r>
              <a:rPr lang="nl-NL"/>
              <a:t>Transformatie van de oorspronkelijke data</a:t>
            </a:r>
          </a:p>
          <a:p>
            <a:r>
              <a:rPr lang="nl-NL"/>
              <a:t>Aantal features = max. aantal dimensies</a:t>
            </a:r>
          </a:p>
          <a:p>
            <a:r>
              <a:rPr lang="nl-NL"/>
              <a:t>In 2 dimensies vind je max. 2 PC’s</a:t>
            </a:r>
          </a:p>
          <a:p>
            <a:pPr lvl="1"/>
            <a:r>
              <a:rPr lang="nl-NL"/>
              <a:t>De eerste lijkt op lineaire regressie</a:t>
            </a:r>
          </a:p>
          <a:p>
            <a:pPr lvl="1"/>
            <a:r>
              <a:rPr lang="nl-NL"/>
              <a:t>De tweede staat er haaks op</a:t>
            </a:r>
          </a:p>
          <a:p>
            <a:r>
              <a:rPr lang="nl-NL"/>
              <a:t>Meer dimensies =&gt; meer PC’s</a:t>
            </a:r>
          </a:p>
          <a:p>
            <a:pPr lvl="1"/>
            <a:r>
              <a:rPr lang="nl-NL"/>
              <a:t>Steeds haaks op het hyperplane van de vorige PC’s</a:t>
            </a:r>
          </a:p>
          <a:p>
            <a:r>
              <a:rPr lang="nl-NL"/>
              <a:t>Idee: met minder dimensies (#PC &lt; #dim) zoveel mogelijk van de feature-informatie behouden</a:t>
            </a:r>
          </a:p>
        </p:txBody>
      </p:sp>
      <p:pic>
        <p:nvPicPr>
          <p:cNvPr id="1026" name="Picture 2">
            <a:extLst>
              <a:ext uri="{FF2B5EF4-FFF2-40B4-BE49-F238E27FC236}">
                <a16:creationId xmlns:a16="http://schemas.microsoft.com/office/drawing/2014/main" id="{83590E51-C688-BDCA-8BEC-85340DCAF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7299" y="5269878"/>
            <a:ext cx="5054129" cy="3945207"/>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143CA62C-E5F8-B595-8B34-FC4F834A9C68}"/>
              </a:ext>
            </a:extLst>
          </p:cNvPr>
          <p:cNvSpPr txBox="1"/>
          <p:nvPr/>
        </p:nvSpPr>
        <p:spPr>
          <a:xfrm>
            <a:off x="12867037" y="9215084"/>
            <a:ext cx="5054129"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researchgate.net</a:t>
            </a:r>
          </a:p>
        </p:txBody>
      </p:sp>
    </p:spTree>
    <p:extLst>
      <p:ext uri="{BB962C8B-B14F-4D97-AF65-F5344CB8AC3E}">
        <p14:creationId xmlns:p14="http://schemas.microsoft.com/office/powerpoint/2010/main" val="217992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32A46-5B22-2311-84EB-E2D2DA93EDE6}"/>
              </a:ext>
            </a:extLst>
          </p:cNvPr>
          <p:cNvSpPr>
            <a:spLocks noGrp="1"/>
          </p:cNvSpPr>
          <p:nvPr>
            <p:ph type="title"/>
          </p:nvPr>
        </p:nvSpPr>
        <p:spPr/>
        <p:txBody>
          <a:bodyPr/>
          <a:lstStyle/>
          <a:p>
            <a:r>
              <a:rPr lang="nl-NL"/>
              <a:t>Hoe zat het ook alweer: variantie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E2A2A65-74EE-DE63-8906-5CBAF820FFEF}"/>
                  </a:ext>
                </a:extLst>
              </p:cNvPr>
              <p:cNvSpPr>
                <a:spLocks noGrp="1"/>
              </p:cNvSpPr>
              <p:nvPr>
                <p:ph idx="1"/>
              </p:nvPr>
            </p:nvSpPr>
            <p:spPr/>
            <p:txBody>
              <a:bodyPr/>
              <a:lstStyle/>
              <a:p>
                <a14:m>
                  <m:oMath xmlns:m="http://schemas.openxmlformats.org/officeDocument/2006/math">
                    <m:sSup>
                      <m:sSupPr>
                        <m:ctrlPr>
                          <a:rPr lang="nl-NL" i="1" smtClean="0">
                            <a:latin typeface="Cambria Math" panose="02040503050406030204" pitchFamily="18" charset="0"/>
                            <a:ea typeface="Cambria Math" panose="02040503050406030204" pitchFamily="18" charset="0"/>
                          </a:rPr>
                        </m:ctrlPr>
                      </m:sSupPr>
                      <m:e>
                        <m:r>
                          <a:rPr lang="nl-NL" i="1">
                            <a:latin typeface="Cambria Math" panose="02040503050406030204" pitchFamily="18" charset="0"/>
                            <a:ea typeface="Cambria Math" panose="02040503050406030204" pitchFamily="18" charset="0"/>
                          </a:rPr>
                          <m:t>𝜎</m:t>
                        </m:r>
                      </m:e>
                      <m:sup>
                        <m:r>
                          <a:rPr lang="nl-NL" b="0" i="1" smtClean="0">
                            <a:latin typeface="Cambria Math" panose="02040503050406030204" pitchFamily="18" charset="0"/>
                            <a:ea typeface="Cambria Math" panose="02040503050406030204" pitchFamily="18" charset="0"/>
                          </a:rPr>
                          <m:t>2</m:t>
                        </m:r>
                      </m:sup>
                    </m:sSup>
                  </m:oMath>
                </a14:m>
                <a:r>
                  <a:rPr lang="nl-NL"/>
                  <a:t> = </a:t>
                </a:r>
                <a14:m>
                  <m:oMath xmlns:m="http://schemas.openxmlformats.org/officeDocument/2006/math">
                    <m:f>
                      <m:fPr>
                        <m:ctrlPr>
                          <a:rPr lang="nl-NL" i="1" smtClean="0">
                            <a:latin typeface="Cambria Math" panose="02040503050406030204" pitchFamily="18" charset="0"/>
                          </a:rPr>
                        </m:ctrlPr>
                      </m:fPr>
                      <m:num>
                        <m:nary>
                          <m:naryPr>
                            <m:chr m:val="∑"/>
                            <m:ctrlPr>
                              <a:rPr lang="nl-NL" i="1" smtClean="0">
                                <a:latin typeface="Cambria Math" panose="02040503050406030204" pitchFamily="18" charset="0"/>
                              </a:rPr>
                            </m:ctrlPr>
                          </m:naryPr>
                          <m:sub>
                            <m:r>
                              <m:rPr>
                                <m:brk m:alnAt="23"/>
                              </m:rPr>
                              <a:rPr lang="nl-NL" b="0" i="1" smtClean="0">
                                <a:latin typeface="Cambria Math" panose="02040503050406030204" pitchFamily="18" charset="0"/>
                              </a:rPr>
                              <m:t>𝑖</m:t>
                            </m:r>
                            <m:r>
                              <a:rPr lang="nl-NL" b="0" i="1" smtClean="0">
                                <a:latin typeface="Cambria Math" panose="02040503050406030204" pitchFamily="18" charset="0"/>
                              </a:rPr>
                              <m:t>=</m:t>
                            </m:r>
                            <m:r>
                              <a:rPr lang="nl-NL" b="0" i="1" smtClean="0">
                                <a:latin typeface="Cambria Math" panose="02040503050406030204" pitchFamily="18" charset="0"/>
                              </a:rPr>
                              <m:t>1</m:t>
                            </m:r>
                          </m:sub>
                          <m:sup>
                            <m:r>
                              <a:rPr lang="nl-NL" b="0" i="1" smtClean="0">
                                <a:latin typeface="Cambria Math" panose="02040503050406030204" pitchFamily="18" charset="0"/>
                              </a:rPr>
                              <m:t>𝑛</m:t>
                            </m:r>
                          </m:sup>
                          <m:e>
                            <m:sSup>
                              <m:sSupPr>
                                <m:ctrlPr>
                                  <a:rPr lang="nl-NL" i="1" smtClean="0">
                                    <a:latin typeface="Cambria Math" panose="02040503050406030204" pitchFamily="18" charset="0"/>
                                    <a:ea typeface="Cambria Math" panose="02040503050406030204" pitchFamily="18" charset="0"/>
                                  </a:rPr>
                                </m:ctrlPr>
                              </m:sSupPr>
                              <m:e>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i="1">
                                            <a:latin typeface="Cambria Math" panose="02040503050406030204" pitchFamily="18" charset="0"/>
                                          </a:rPr>
                                          <m:t>𝑥</m:t>
                                        </m:r>
                                      </m:e>
                                      <m:sub>
                                        <m:r>
                                          <a:rPr lang="nl-NL" i="1">
                                            <a:latin typeface="Cambria Math" panose="02040503050406030204" pitchFamily="18" charset="0"/>
                                          </a:rPr>
                                          <m:t>𝑖</m:t>
                                        </m:r>
                                      </m:sub>
                                    </m:sSub>
                                    <m:r>
                                      <a:rPr lang="nl-NL" i="1">
                                        <a:latin typeface="Cambria Math" panose="02040503050406030204" pitchFamily="18" charset="0"/>
                                      </a:rPr>
                                      <m:t> − </m:t>
                                    </m:r>
                                    <m:r>
                                      <a:rPr lang="nl-NL" i="1">
                                        <a:latin typeface="Cambria Math" panose="02040503050406030204" pitchFamily="18" charset="0"/>
                                        <a:ea typeface="Cambria Math" panose="02040503050406030204" pitchFamily="18" charset="0"/>
                                      </a:rPr>
                                      <m:t>𝜇</m:t>
                                    </m:r>
                                  </m:e>
                                </m:d>
                              </m:e>
                              <m:sup>
                                <m:r>
                                  <a:rPr lang="nl-NL" b="0" i="1" smtClean="0">
                                    <a:latin typeface="Cambria Math" panose="02040503050406030204" pitchFamily="18" charset="0"/>
                                    <a:ea typeface="Cambria Math" panose="02040503050406030204" pitchFamily="18" charset="0"/>
                                  </a:rPr>
                                  <m:t>2</m:t>
                                </m:r>
                              </m:sup>
                            </m:sSup>
                          </m:e>
                        </m:nary>
                      </m:num>
                      <m:den>
                        <m:r>
                          <a:rPr lang="nl-NL" b="0" i="1" smtClean="0">
                            <a:latin typeface="Cambria Math" panose="02040503050406030204" pitchFamily="18" charset="0"/>
                          </a:rPr>
                          <m:t>𝑛</m:t>
                        </m:r>
                      </m:den>
                    </m:f>
                  </m:oMath>
                </a14:m>
                <a:endParaRPr lang="nl-NL"/>
              </a:p>
              <a:p>
                <a:r>
                  <a:rPr lang="nl-NL"/>
                  <a:t>Gemiddelde gekwadrateerde afwijking van het gemiddelde</a:t>
                </a:r>
              </a:p>
              <a:p>
                <a:r>
                  <a:rPr lang="nl-NL"/>
                  <a:t>Wortel van de variantie = standaarddeviatie</a:t>
                </a:r>
              </a:p>
              <a:p>
                <a:r>
                  <a:rPr lang="nl-NL"/>
                  <a:t>Zegt dus iets over de </a:t>
                </a:r>
                <a:r>
                  <a:rPr lang="nl-NL" b="1"/>
                  <a:t>spreiding</a:t>
                </a:r>
                <a:r>
                  <a:rPr lang="nl-NL"/>
                  <a:t> van de data</a:t>
                </a:r>
              </a:p>
            </p:txBody>
          </p:sp>
        </mc:Choice>
        <mc:Fallback xmlns="">
          <p:sp>
            <p:nvSpPr>
              <p:cNvPr id="3" name="Tijdelijke aanduiding voor inhoud 2">
                <a:extLst>
                  <a:ext uri="{FF2B5EF4-FFF2-40B4-BE49-F238E27FC236}">
                    <a16:creationId xmlns:a16="http://schemas.microsoft.com/office/drawing/2014/main" id="{8E2A2A65-74EE-DE63-8906-5CBAF820FFEF}"/>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nl-NL">
                    <a:noFill/>
                  </a:rPr>
                  <a:t> </a:t>
                </a:r>
              </a:p>
            </p:txBody>
          </p:sp>
        </mc:Fallback>
      </mc:AlternateContent>
    </p:spTree>
    <p:extLst>
      <p:ext uri="{BB962C8B-B14F-4D97-AF65-F5344CB8AC3E}">
        <p14:creationId xmlns:p14="http://schemas.microsoft.com/office/powerpoint/2010/main" val="15138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3E57A-133A-52D9-F994-C4612C07AAF4}"/>
              </a:ext>
            </a:extLst>
          </p:cNvPr>
          <p:cNvSpPr>
            <a:spLocks noGrp="1"/>
          </p:cNvSpPr>
          <p:nvPr>
            <p:ph type="title"/>
          </p:nvPr>
        </p:nvSpPr>
        <p:spPr/>
        <p:txBody>
          <a:bodyPr/>
          <a:lstStyle/>
          <a:p>
            <a:r>
              <a:rPr lang="nl-NL"/>
              <a:t>Wat is een Principal Component (PC)?</a:t>
            </a:r>
          </a:p>
        </p:txBody>
      </p:sp>
      <p:sp>
        <p:nvSpPr>
          <p:cNvPr id="3" name="Tijdelijke aanduiding voor inhoud 2">
            <a:extLst>
              <a:ext uri="{FF2B5EF4-FFF2-40B4-BE49-F238E27FC236}">
                <a16:creationId xmlns:a16="http://schemas.microsoft.com/office/drawing/2014/main" id="{19D66E79-CC00-EDCA-0D31-2F6F8B43F2CA}"/>
              </a:ext>
            </a:extLst>
          </p:cNvPr>
          <p:cNvSpPr>
            <a:spLocks noGrp="1"/>
          </p:cNvSpPr>
          <p:nvPr>
            <p:ph idx="1"/>
          </p:nvPr>
        </p:nvSpPr>
        <p:spPr>
          <a:xfrm>
            <a:off x="1382157" y="2655277"/>
            <a:ext cx="9913589" cy="6559807"/>
          </a:xfrm>
        </p:spPr>
        <p:txBody>
          <a:bodyPr>
            <a:normAutofit/>
          </a:bodyPr>
          <a:lstStyle/>
          <a:p>
            <a:r>
              <a:rPr lang="nl-NL"/>
              <a:t>Elke PC verklaart een percentage van de variantie van de data</a:t>
            </a:r>
          </a:p>
          <a:p>
            <a:pPr lvl="1"/>
            <a:r>
              <a:rPr lang="nl-NL"/>
              <a:t>Keuze van de as zodanig dat dit % zo hoog mogelijk is</a:t>
            </a:r>
          </a:p>
          <a:p>
            <a:pPr lvl="1"/>
            <a:r>
              <a:rPr lang="nl-NL"/>
              <a:t>Of: zo klein mogelijke MSD tussen data en projectie daarvan op de as</a:t>
            </a:r>
          </a:p>
          <a:p>
            <a:r>
              <a:rPr lang="nl-NL"/>
              <a:t>Elke PC is een </a:t>
            </a:r>
            <a:r>
              <a:rPr lang="nl-NL" b="1"/>
              <a:t>combinatie van features</a:t>
            </a:r>
          </a:p>
          <a:p>
            <a:pPr lvl="1"/>
            <a:r>
              <a:rPr lang="nl-NL"/>
              <a:t>Voorbeeld:</a:t>
            </a:r>
          </a:p>
          <a:p>
            <a:pPr lvl="2"/>
            <a:r>
              <a:rPr lang="nl-NL"/>
              <a:t>PC1 = 0.5 F1 + 0.2 F2</a:t>
            </a:r>
          </a:p>
          <a:p>
            <a:pPr lvl="2"/>
            <a:r>
              <a:rPr lang="nl-NL"/>
              <a:t>PC2 = -0.2 F1 + 0.05 F2</a:t>
            </a:r>
          </a:p>
        </p:txBody>
      </p:sp>
      <p:pic>
        <p:nvPicPr>
          <p:cNvPr id="4" name="Picture 2">
            <a:extLst>
              <a:ext uri="{FF2B5EF4-FFF2-40B4-BE49-F238E27FC236}">
                <a16:creationId xmlns:a16="http://schemas.microsoft.com/office/drawing/2014/main" id="{8176640D-FF42-B82B-3AB2-0AAA7E5F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187" y="5269878"/>
            <a:ext cx="5054129" cy="3945207"/>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8C65714D-FA35-B5B6-D9B4-55CF3707CC67}"/>
              </a:ext>
            </a:extLst>
          </p:cNvPr>
          <p:cNvSpPr txBox="1"/>
          <p:nvPr/>
        </p:nvSpPr>
        <p:spPr>
          <a:xfrm>
            <a:off x="13046187" y="9215084"/>
            <a:ext cx="5054129"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researchgate.net</a:t>
            </a:r>
          </a:p>
        </p:txBody>
      </p:sp>
    </p:spTree>
    <p:extLst>
      <p:ext uri="{BB962C8B-B14F-4D97-AF65-F5344CB8AC3E}">
        <p14:creationId xmlns:p14="http://schemas.microsoft.com/office/powerpoint/2010/main" val="301598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BE221-181A-9D52-568C-1DD37CACA852}"/>
              </a:ext>
            </a:extLst>
          </p:cNvPr>
          <p:cNvSpPr>
            <a:spLocks noGrp="1"/>
          </p:cNvSpPr>
          <p:nvPr>
            <p:ph type="title"/>
          </p:nvPr>
        </p:nvSpPr>
        <p:spPr/>
        <p:txBody>
          <a:bodyPr/>
          <a:lstStyle/>
          <a:p>
            <a:r>
              <a:rPr lang="nl-NL"/>
              <a:t>Toepassingen van PCA</a:t>
            </a:r>
          </a:p>
        </p:txBody>
      </p:sp>
      <p:sp>
        <p:nvSpPr>
          <p:cNvPr id="3" name="Tijdelijke aanduiding voor inhoud 2">
            <a:extLst>
              <a:ext uri="{FF2B5EF4-FFF2-40B4-BE49-F238E27FC236}">
                <a16:creationId xmlns:a16="http://schemas.microsoft.com/office/drawing/2014/main" id="{6D288973-1BF1-6205-84D2-6AA21C04A41F}"/>
              </a:ext>
            </a:extLst>
          </p:cNvPr>
          <p:cNvSpPr>
            <a:spLocks noGrp="1"/>
          </p:cNvSpPr>
          <p:nvPr>
            <p:ph idx="1"/>
          </p:nvPr>
        </p:nvSpPr>
        <p:spPr>
          <a:xfrm>
            <a:off x="3552825" y="3669551"/>
            <a:ext cx="12998450" cy="1342727"/>
          </a:xfrm>
        </p:spPr>
        <p:txBody>
          <a:bodyPr>
            <a:normAutofit fontScale="92500" lnSpcReduction="20000"/>
          </a:bodyPr>
          <a:lstStyle/>
          <a:p>
            <a:r>
              <a:rPr lang="nl-NL"/>
              <a:t>Dimensionaliteitsreductie</a:t>
            </a:r>
          </a:p>
          <a:p>
            <a:r>
              <a:rPr lang="nl-NL"/>
              <a:t>Compressie</a:t>
            </a:r>
          </a:p>
        </p:txBody>
      </p:sp>
      <p:pic>
        <p:nvPicPr>
          <p:cNvPr id="6146" name="Picture 2">
            <a:extLst>
              <a:ext uri="{FF2B5EF4-FFF2-40B4-BE49-F238E27FC236}">
                <a16:creationId xmlns:a16="http://schemas.microsoft.com/office/drawing/2014/main" id="{BC02A04D-71AF-3E4E-7A53-A522242C6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790" y="5371895"/>
            <a:ext cx="6760522" cy="3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C7D18-85A4-9BC0-4B53-2475FA87050A}"/>
              </a:ext>
            </a:extLst>
          </p:cNvPr>
          <p:cNvSpPr>
            <a:spLocks noGrp="1"/>
          </p:cNvSpPr>
          <p:nvPr>
            <p:ph type="title"/>
          </p:nvPr>
        </p:nvSpPr>
        <p:spPr/>
        <p:txBody>
          <a:bodyPr/>
          <a:lstStyle/>
          <a:p>
            <a:r>
              <a:rPr lang="nl-NL"/>
              <a:t>Intermezzo: live coding</a:t>
            </a:r>
          </a:p>
        </p:txBody>
      </p:sp>
      <p:sp>
        <p:nvSpPr>
          <p:cNvPr id="3" name="Tijdelijke aanduiding voor inhoud 2">
            <a:extLst>
              <a:ext uri="{FF2B5EF4-FFF2-40B4-BE49-F238E27FC236}">
                <a16:creationId xmlns:a16="http://schemas.microsoft.com/office/drawing/2014/main" id="{610C27AC-F2E4-2AB8-9E7F-010652D767C1}"/>
              </a:ext>
            </a:extLst>
          </p:cNvPr>
          <p:cNvSpPr>
            <a:spLocks noGrp="1"/>
          </p:cNvSpPr>
          <p:nvPr>
            <p:ph idx="1"/>
          </p:nvPr>
        </p:nvSpPr>
        <p:spPr>
          <a:xfrm>
            <a:off x="3552825" y="3669552"/>
            <a:ext cx="12998450" cy="859880"/>
          </a:xfrm>
        </p:spPr>
        <p:txBody>
          <a:bodyPr/>
          <a:lstStyle/>
          <a:p>
            <a:r>
              <a:rPr lang="nl-NL"/>
              <a:t>Notebook over PCA met scikit-learn</a:t>
            </a:r>
          </a:p>
        </p:txBody>
      </p:sp>
      <p:pic>
        <p:nvPicPr>
          <p:cNvPr id="4" name="Picture 2" descr="Technology - Logos Download">
            <a:extLst>
              <a:ext uri="{FF2B5EF4-FFF2-40B4-BE49-F238E27FC236}">
                <a16:creationId xmlns:a16="http://schemas.microsoft.com/office/drawing/2014/main" id="{A17E2F30-841E-4EBD-A1D6-4EC81B6910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2767" y="5651502"/>
            <a:ext cx="2402983" cy="28147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cikit-learn: librerie Python per il Machine Learning - Pulp Learning ...">
            <a:extLst>
              <a:ext uri="{FF2B5EF4-FFF2-40B4-BE49-F238E27FC236}">
                <a16:creationId xmlns:a16="http://schemas.microsoft.com/office/drawing/2014/main" id="{E9A47997-767D-D737-F711-3C9E112029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7968" y="5709828"/>
            <a:ext cx="5229189" cy="281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2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naïeve aanpak"/>
          <p:cNvSpPr txBox="1"/>
          <p:nvPr/>
        </p:nvSpPr>
        <p:spPr>
          <a:xfrm>
            <a:off x="3980550" y="4961114"/>
            <a:ext cx="12143013"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taal coderen: </a:t>
            </a:r>
            <a:r>
              <a:t>naïeve aanpak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 name="pasted-movie.png" descr="pasted-movie.png"/>
          <p:cNvPicPr>
            <a:picLocks noChangeAspect="1"/>
          </p:cNvPicPr>
          <p:nvPr/>
        </p:nvPicPr>
        <p:blipFill>
          <a:blip r:embed="rId2"/>
          <a:srcRect l="865" t="865" r="865" b="865"/>
          <a:stretch>
            <a:fillRect/>
          </a:stretch>
        </p:blipFill>
        <p:spPr>
          <a:xfrm>
            <a:off x="3380978" y="808434"/>
            <a:ext cx="13342303" cy="9686227"/>
          </a:xfrm>
          <a:prstGeom prst="rect">
            <a:avLst/>
          </a:prstGeom>
          <a:ln w="12700">
            <a:miter lim="400000"/>
          </a:ln>
        </p:spPr>
      </p:pic>
      <p:sp>
        <p:nvSpPr>
          <p:cNvPr id="927" name="Letterfrequenties in het Nederlands"/>
          <p:cNvSpPr txBox="1"/>
          <p:nvPr/>
        </p:nvSpPr>
        <p:spPr>
          <a:xfrm>
            <a:off x="5577254" y="128816"/>
            <a:ext cx="8949592"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Letterfrequenties in het Nederlands</a:t>
            </a:r>
          </a:p>
        </p:txBody>
      </p:sp>
      <p:sp>
        <p:nvSpPr>
          <p:cNvPr id="928"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woordgrootte in het Nederlands"/>
          <p:cNvSpPr txBox="1"/>
          <p:nvPr/>
        </p:nvSpPr>
        <p:spPr>
          <a:xfrm>
            <a:off x="6015702" y="128816"/>
            <a:ext cx="807269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woordgrootte in het Nederlands</a:t>
            </a:r>
          </a:p>
        </p:txBody>
      </p:sp>
      <p:pic>
        <p:nvPicPr>
          <p:cNvPr id="931" name="pasted-movie.png" descr="pasted-movie.png"/>
          <p:cNvPicPr>
            <a:picLocks noChangeAspect="1"/>
          </p:cNvPicPr>
          <p:nvPr/>
        </p:nvPicPr>
        <p:blipFill>
          <a:blip r:embed="rId2"/>
          <a:stretch>
            <a:fillRect/>
          </a:stretch>
        </p:blipFill>
        <p:spPr>
          <a:xfrm>
            <a:off x="3339630" y="850433"/>
            <a:ext cx="13678840" cy="9856134"/>
          </a:xfrm>
          <a:prstGeom prst="rect">
            <a:avLst/>
          </a:prstGeom>
          <a:ln w="12700">
            <a:miter lim="400000"/>
          </a:ln>
        </p:spPr>
      </p:pic>
      <p:sp>
        <p:nvSpPr>
          <p:cNvPr id="932" name="https://www.sttmedia.com/characterfrequency-dutch"/>
          <p:cNvSpPr txBox="1"/>
          <p:nvPr/>
        </p:nvSpPr>
        <p:spPr>
          <a:xfrm>
            <a:off x="14628668" y="10833195"/>
            <a:ext cx="5351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https://www.sttmedia.com/characterfrequency-dutch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w_freqs = list(df['percentage'])…"/>
          <p:cNvSpPr txBox="1"/>
          <p:nvPr/>
        </p:nvSpPr>
        <p:spPr>
          <a:xfrm>
            <a:off x="1" y="2444262"/>
            <a:ext cx="20104100" cy="632554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000">
                <a:solidFill>
                  <a:srgbClr val="A9B7C6"/>
                </a:solidFill>
                <a:latin typeface="Courier"/>
                <a:ea typeface="Courier"/>
                <a:cs typeface="Courier"/>
                <a:sym typeface="Courier"/>
              </a:defRPr>
            </a:pPr>
            <a:r>
              <a:t>w_freqs = list(df[</a:t>
            </a:r>
            <a:r>
              <a:rPr>
                <a:solidFill>
                  <a:srgbClr val="6A8759"/>
                </a:solidFill>
              </a:rPr>
              <a:t>'percentage'</a:t>
            </a:r>
            <a:r>
              <a:t>])</a:t>
            </a:r>
          </a:p>
          <a:p>
            <a:pPr defTabSz="457200">
              <a:defRPr sz="3000">
                <a:solidFill>
                  <a:srgbClr val="A9B7C6"/>
                </a:solidFill>
                <a:latin typeface="Courier"/>
                <a:ea typeface="Courier"/>
                <a:cs typeface="Courier"/>
                <a:sym typeface="Courier"/>
              </a:defRPr>
            </a:pPr>
            <a:r>
              <a:t>l_freqs = list(ldf[</a:t>
            </a:r>
            <a:r>
              <a:rPr>
                <a:solidFill>
                  <a:srgbClr val="6A8759"/>
                </a:solidFill>
              </a:rPr>
              <a:t>'percentage'</a:t>
            </a:r>
            <a:r>
              <a:t>]/</a:t>
            </a:r>
            <a:r>
              <a:rPr>
                <a:solidFill>
                  <a:srgbClr val="6897BB"/>
                </a:solidFill>
              </a:rPr>
              <a:t>100</a:t>
            </a:r>
            <a:r>
              <a:t>)</a:t>
            </a:r>
          </a:p>
          <a:p>
            <a:pPr defTabSz="457200">
              <a:defRPr sz="3000">
                <a:solidFill>
                  <a:srgbClr val="A9B7C6"/>
                </a:solidFill>
                <a:latin typeface="Courier"/>
                <a:ea typeface="Courier"/>
                <a:cs typeface="Courier"/>
                <a:sym typeface="Courier"/>
              </a:defRPr>
            </a:pPr>
            <a:endParaRPr/>
          </a:p>
          <a:p>
            <a:pPr defTabSz="457200">
              <a:defRPr sz="3000">
                <a:solidFill>
                  <a:srgbClr val="A9B7C6"/>
                </a:solidFill>
                <a:latin typeface="Courier"/>
                <a:ea typeface="Courier"/>
                <a:cs typeface="Courier"/>
                <a:sym typeface="Courier"/>
              </a:defRPr>
            </a:pPr>
            <a:r>
              <a:t>result = </a:t>
            </a:r>
            <a:r>
              <a:rPr>
                <a:solidFill>
                  <a:srgbClr val="6A8759"/>
                </a:solidFill>
              </a:rPr>
              <a:t>''</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808080"/>
                </a:solidFill>
                <a:latin typeface="Courier"/>
                <a:ea typeface="Courier"/>
                <a:cs typeface="Courier"/>
                <a:sym typeface="Courier"/>
              </a:defRPr>
            </a:pPr>
            <a:r>
              <a:t># we maken een stuk tekst van veertig woorden</a:t>
            </a:r>
          </a:p>
          <a:p>
            <a:pPr defTabSz="457200">
              <a:defRPr sz="3000">
                <a:solidFill>
                  <a:srgbClr val="A9B7C6"/>
                </a:solidFill>
                <a:latin typeface="Courier"/>
                <a:ea typeface="Courier"/>
                <a:cs typeface="Courier"/>
                <a:sym typeface="Courier"/>
              </a:defRPr>
            </a:pPr>
            <a:r>
              <a:rPr>
                <a:solidFill>
                  <a:srgbClr val="CC7831"/>
                </a:solidFill>
              </a:rPr>
              <a:t>for </a:t>
            </a:r>
            <a:r>
              <a:t>_ </a:t>
            </a:r>
            <a:r>
              <a:rPr>
                <a:solidFill>
                  <a:srgbClr val="CC7831"/>
                </a:solidFill>
              </a:rPr>
              <a:t>in </a:t>
            </a:r>
            <a:r>
              <a:t>range(</a:t>
            </a:r>
            <a:r>
              <a:rPr>
                <a:solidFill>
                  <a:srgbClr val="6897BB"/>
                </a:solidFill>
              </a:rPr>
              <a:t>40</a:t>
            </a:r>
            <a:r>
              <a:t>):</a:t>
            </a:r>
          </a:p>
          <a:p>
            <a:pPr defTabSz="457200">
              <a:defRPr sz="3000">
                <a:solidFill>
                  <a:srgbClr val="A9B7C6"/>
                </a:solidFill>
                <a:latin typeface="Courier"/>
                <a:ea typeface="Courier"/>
                <a:cs typeface="Courier"/>
                <a:sym typeface="Courier"/>
              </a:defRPr>
            </a:pPr>
            <a:r>
              <a:t>    w_lengte = np.random.choice(np.arange(len(w_freqs))</a:t>
            </a:r>
            <a:r>
              <a:rPr>
                <a:solidFill>
                  <a:srgbClr val="CC7831"/>
                </a:solidFill>
              </a:rPr>
              <a:t>, </a:t>
            </a:r>
            <a:r>
              <a:rPr>
                <a:solidFill>
                  <a:srgbClr val="AA4926"/>
                </a:solidFill>
              </a:rPr>
              <a:t>p</a:t>
            </a:r>
            <a:r>
              <a:t>=w_freqs)</a:t>
            </a:r>
          </a:p>
          <a:p>
            <a:pPr defTabSz="457200">
              <a:defRPr sz="3000">
                <a:solidFill>
                  <a:srgbClr val="A9B7C6"/>
                </a:solidFill>
                <a:latin typeface="Courier"/>
                <a:ea typeface="Courier"/>
                <a:cs typeface="Courier"/>
                <a:sym typeface="Courier"/>
              </a:defRPr>
            </a:pPr>
            <a:r>
              <a:t>    </a:t>
            </a:r>
            <a:r>
              <a:rPr>
                <a:solidFill>
                  <a:srgbClr val="CC7831"/>
                </a:solidFill>
              </a:rPr>
              <a:t>for </a:t>
            </a:r>
            <a:r>
              <a:t>_ </a:t>
            </a:r>
            <a:r>
              <a:rPr>
                <a:solidFill>
                  <a:srgbClr val="CC7831"/>
                </a:solidFill>
              </a:rPr>
              <a:t>in </a:t>
            </a:r>
            <a:r>
              <a:t>range(w_lengte):</a:t>
            </a:r>
          </a:p>
          <a:p>
            <a:pPr defTabSz="457200">
              <a:defRPr sz="3000">
                <a:solidFill>
                  <a:srgbClr val="A9B7C6"/>
                </a:solidFill>
                <a:latin typeface="Courier"/>
                <a:ea typeface="Courier"/>
                <a:cs typeface="Courier"/>
                <a:sym typeface="Courier"/>
              </a:defRPr>
            </a:pPr>
            <a:r>
              <a:t>        result += chr(ord(</a:t>
            </a:r>
            <a:r>
              <a:rPr>
                <a:solidFill>
                  <a:srgbClr val="6A8759"/>
                </a:solidFill>
              </a:rPr>
              <a:t>'a'</a:t>
            </a:r>
            <a:r>
              <a:t>) + np.random.choice(np.arange(</a:t>
            </a:r>
            <a:r>
              <a:rPr>
                <a:solidFill>
                  <a:srgbClr val="6897BB"/>
                </a:solidFill>
              </a:rPr>
              <a:t>26</a:t>
            </a:r>
            <a:r>
              <a:t>)</a:t>
            </a:r>
            <a:r>
              <a:rPr>
                <a:solidFill>
                  <a:srgbClr val="CC7831"/>
                </a:solidFill>
              </a:rPr>
              <a:t>, </a:t>
            </a:r>
            <a:r>
              <a:rPr>
                <a:solidFill>
                  <a:srgbClr val="AA4926"/>
                </a:solidFill>
              </a:rPr>
              <a:t>p</a:t>
            </a:r>
            <a:r>
              <a:t>=l_freqs))</a:t>
            </a:r>
          </a:p>
          <a:p>
            <a:pPr defTabSz="457200">
              <a:defRPr sz="3000">
                <a:solidFill>
                  <a:srgbClr val="A9B7C6"/>
                </a:solidFill>
                <a:latin typeface="Courier"/>
                <a:ea typeface="Courier"/>
                <a:cs typeface="Courier"/>
                <a:sym typeface="Courier"/>
              </a:defRPr>
            </a:pPr>
            <a:r>
              <a:t>    result += </a:t>
            </a:r>
            <a:r>
              <a:rPr>
                <a:solidFill>
                  <a:srgbClr val="6A8759"/>
                </a:solidFill>
              </a:rPr>
              <a:t>' '</a:t>
            </a:r>
          </a:p>
          <a:p>
            <a:pPr defTabSz="457200">
              <a:defRPr sz="3000">
                <a:solidFill>
                  <a:srgbClr val="6A8759"/>
                </a:solidFill>
                <a:latin typeface="Courier"/>
                <a:ea typeface="Courier"/>
                <a:cs typeface="Courier"/>
                <a:sym typeface="Courier"/>
              </a:defRPr>
            </a:pPr>
            <a:endParaRPr>
              <a:solidFill>
                <a:srgbClr val="6A8759"/>
              </a:solidFill>
            </a:endParaRPr>
          </a:p>
          <a:p>
            <a:pPr defTabSz="457200">
              <a:defRPr sz="3000">
                <a:solidFill>
                  <a:srgbClr val="A9B7C6"/>
                </a:solidFill>
                <a:latin typeface="Courier"/>
                <a:ea typeface="Courier"/>
                <a:cs typeface="Courier"/>
                <a:sym typeface="Courier"/>
              </a:defRPr>
            </a:pPr>
            <a:r>
              <a:t>result</a:t>
            </a:r>
          </a:p>
        </p:txBody>
      </p:sp>
      <p:grpSp>
        <p:nvGrpSpPr>
          <p:cNvPr id="937" name="Groepeer"/>
          <p:cNvGrpSpPr/>
          <p:nvPr/>
        </p:nvGrpSpPr>
        <p:grpSpPr>
          <a:xfrm>
            <a:off x="10210799" y="8477250"/>
            <a:ext cx="9539568" cy="1530808"/>
            <a:chOff x="0" y="0"/>
            <a:chExt cx="9539566" cy="1530807"/>
          </a:xfrm>
        </p:grpSpPr>
        <p:pic>
          <p:nvPicPr>
            <p:cNvPr id="935" name="pasted-movie.png" descr="pasted-movie.png"/>
            <p:cNvPicPr>
              <a:picLocks noChangeAspect="1"/>
            </p:cNvPicPr>
            <p:nvPr/>
          </p:nvPicPr>
          <p:blipFill>
            <a:blip r:embed="rId2"/>
            <a:stretch>
              <a:fillRect/>
            </a:stretch>
          </p:blipFill>
          <p:spPr>
            <a:xfrm>
              <a:off x="0" y="0"/>
              <a:ext cx="9537700" cy="1358900"/>
            </a:xfrm>
            <a:prstGeom prst="rect">
              <a:avLst/>
            </a:prstGeom>
            <a:ln w="12700" cap="flat">
              <a:noFill/>
              <a:miter lim="400000"/>
            </a:ln>
            <a:effectLst/>
          </p:spPr>
        </p:pic>
        <p:sp>
          <p:nvSpPr>
            <p:cNvPr id="936" name="(https://numpy.org/doc/stable/reference/random/generated/numpy.random.choice.html)"/>
            <p:cNvSpPr txBox="1"/>
            <p:nvPr/>
          </p:nvSpPr>
          <p:spPr>
            <a:xfrm>
              <a:off x="2911086" y="1250008"/>
              <a:ext cx="6628481" cy="2808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400">
                  <a:latin typeface="+mj-lt"/>
                  <a:ea typeface="+mj-ea"/>
                  <a:cs typeface="+mj-cs"/>
                  <a:sym typeface="Calibri"/>
                </a:defRPr>
              </a:lvl1pPr>
            </a:lstStyle>
            <a:p>
              <a:r>
                <a:t>(https://numpy.org/doc/stable/reference/random/generated/numpy.random.choice.html)</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evahhose teeoiertneak rdreadgidhs adialdsdlohgsbn egveintuiedj vilejreesliinigaepejithv atree tfnojattea nodtrnnir etesoejmltrhal ztnilsentcr nrsrmeggru dlptr asonebeaoebjeeleimf touhrltmr lntvfeuealge iaeeeavwbl oeerrunvaliawse hrndbaediee heuvt naeeatt"/>
          <p:cNvSpPr txBox="1"/>
          <p:nvPr/>
        </p:nvSpPr>
        <p:spPr>
          <a:xfrm>
            <a:off x="851689" y="4432300"/>
            <a:ext cx="18400722" cy="2112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evahhose te</a:t>
            </a:r>
            <a:r>
              <a:rPr lang="nl-NL"/>
              <a:t> </a:t>
            </a:r>
            <a:r>
              <a:t>eoiertneak rdreadg</a:t>
            </a:r>
            <a:r>
              <a:rPr lang="nl-NL"/>
              <a:t> </a:t>
            </a:r>
            <a:r>
              <a:t>idhs adi</a:t>
            </a:r>
            <a:r>
              <a:rPr lang="nl-NL"/>
              <a:t> </a:t>
            </a:r>
            <a:r>
              <a:t>al</a:t>
            </a:r>
            <a:r>
              <a:rPr lang="nl-NL"/>
              <a:t> </a:t>
            </a:r>
            <a:r>
              <a:t>dsdlo</a:t>
            </a:r>
            <a:r>
              <a:rPr lang="nl-NL"/>
              <a:t> </a:t>
            </a:r>
            <a:r>
              <a:t>hgsbn egveint</a:t>
            </a:r>
            <a:r>
              <a:rPr lang="nl-NL"/>
              <a:t> </a:t>
            </a:r>
            <a:r>
              <a:t>ui</a:t>
            </a:r>
            <a:r>
              <a:rPr lang="nl-NL"/>
              <a:t> </a:t>
            </a:r>
            <a:r>
              <a:t>edj vilejrees</a:t>
            </a:r>
            <a:r>
              <a:rPr lang="nl-NL"/>
              <a:t> </a:t>
            </a:r>
            <a:r>
              <a:t>liiniga</a:t>
            </a:r>
            <a:r>
              <a:rPr lang="nl-NL"/>
              <a:t> </a:t>
            </a:r>
            <a:r>
              <a:t>epejithv atree tf</a:t>
            </a:r>
            <a:r>
              <a:rPr lang="nl-NL"/>
              <a:t> </a:t>
            </a:r>
            <a:r>
              <a:t>nojatt</a:t>
            </a:r>
            <a:r>
              <a:rPr lang="nl-NL"/>
              <a:t> </a:t>
            </a:r>
            <a:r>
              <a:t>ea nod</a:t>
            </a:r>
            <a:r>
              <a:rPr lang="nl-NL"/>
              <a:t> </a:t>
            </a:r>
            <a:r>
              <a:t>trnnir etesoejmltrhal ztnilsentcr nrsrmeg</a:t>
            </a:r>
            <a:r>
              <a:rPr lang="nl-NL"/>
              <a:t> </a:t>
            </a:r>
            <a:r>
              <a:t>gru dlptr asone</a:t>
            </a:r>
            <a:r>
              <a:rPr lang="nl-NL"/>
              <a:t> </a:t>
            </a:r>
            <a:r>
              <a:t>beaoebjee</a:t>
            </a:r>
            <a:r>
              <a:rPr lang="nl-NL"/>
              <a:t> </a:t>
            </a:r>
            <a:r>
              <a:t>leimf touhrl</a:t>
            </a:r>
            <a:r>
              <a:rPr lang="nl-NL"/>
              <a:t> </a:t>
            </a:r>
            <a:r>
              <a:t>tmr lntvfeueal</a:t>
            </a:r>
            <a:r>
              <a:rPr lang="nl-NL"/>
              <a:t> </a:t>
            </a:r>
            <a:r>
              <a:t>ge iaeeeavwbl oeer</a:t>
            </a:r>
            <a:r>
              <a:rPr lang="nl-NL"/>
              <a:t> </a:t>
            </a:r>
            <a:r>
              <a:t>runvaliaw</a:t>
            </a:r>
            <a:r>
              <a:rPr lang="nl-NL"/>
              <a:t> </a:t>
            </a:r>
            <a:r>
              <a:t>se hrnd</a:t>
            </a:r>
            <a:r>
              <a:rPr lang="nl-NL"/>
              <a:t> </a:t>
            </a:r>
            <a:r>
              <a:t>baed</a:t>
            </a:r>
            <a:r>
              <a:rPr lang="nl-NL"/>
              <a:t> </a:t>
            </a:r>
            <a:r>
              <a:t>iee heuvt naeeattn dgrnretilm er</a:t>
            </a:r>
            <a:r>
              <a:rPr lang="nl-NL"/>
              <a:t> </a:t>
            </a:r>
            <a:r>
              <a:t>jsehvpet</a:t>
            </a:r>
            <a:r>
              <a:rPr lang="nl-NL"/>
              <a:t> </a:t>
            </a:r>
            <a:r>
              <a:t>nmkp eydienee algfi ttp</a:t>
            </a:r>
            <a:r>
              <a:rPr lang="nl-NL"/>
              <a:t> </a:t>
            </a:r>
            <a:r>
              <a:t>dtsp atpdjed rea</a:t>
            </a:r>
            <a:r>
              <a:rPr lang="nl-NL"/>
              <a:t> </a:t>
            </a:r>
            <a:r>
              <a:t>vn penr</a:t>
            </a:r>
            <a:r>
              <a:rPr lang="nl-NL"/>
              <a:t> </a:t>
            </a:r>
            <a:r>
              <a:t>koeee aenogra</a:t>
            </a:r>
            <a:r>
              <a:rPr lang="nl-NL"/>
              <a:t> </a:t>
            </a:r>
            <a:r>
              <a:t>tne dn</a:t>
            </a:r>
            <a:r>
              <a:rPr lang="nl-NL"/>
              <a:t> </a:t>
            </a:r>
            <a:r>
              <a:t>edetvsns tbidl</a:t>
            </a:r>
            <a:r>
              <a:rPr lang="nl-NL"/>
              <a:t> </a:t>
            </a:r>
            <a:r>
              <a:t>zidive nkablsehi anaerodt tv</a:t>
            </a:r>
            <a:r>
              <a:rPr lang="nl-NL"/>
              <a:t> </a:t>
            </a:r>
            <a:r>
              <a:t>pone eded</a:t>
            </a:r>
            <a:r>
              <a:rPr lang="nl-NL"/>
              <a:t> </a:t>
            </a:r>
            <a:r>
              <a:t>nue</a:t>
            </a:r>
            <a:r>
              <a:rPr lang="nl-NL"/>
              <a:t> </a:t>
            </a:r>
            <a:r>
              <a:t>tltr eoonggt btoa</a:t>
            </a:r>
            <a:r>
              <a:rPr lang="nl-NL"/>
              <a:t> </a:t>
            </a:r>
            <a:r>
              <a:t>oond dsr</a:t>
            </a:r>
            <a:r>
              <a:rPr lang="nl-NL"/>
              <a:t> </a:t>
            </a:r>
            <a:r>
              <a:t>norleeo</a:t>
            </a:r>
            <a:r>
              <a:rPr lang="nl-NL"/>
              <a:t> </a:t>
            </a:r>
            <a:r>
              <a:t>ac ioioeu</a:t>
            </a:r>
            <a:r>
              <a:rPr lang="nl-NL"/>
              <a:t> </a:t>
            </a:r>
            <a:r>
              <a:t>nrsbndn</a:t>
            </a:r>
            <a:r>
              <a:rPr lang="nl-NL"/>
              <a:t> </a:t>
            </a:r>
            <a:r>
              <a:t>mrh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207017-4A99-329D-CC23-A0952B6476C8}"/>
              </a:ext>
            </a:extLst>
          </p:cNvPr>
          <p:cNvSpPr>
            <a:spLocks noGrp="1"/>
          </p:cNvSpPr>
          <p:nvPr>
            <p:ph type="title"/>
          </p:nvPr>
        </p:nvSpPr>
        <p:spPr>
          <a:xfrm>
            <a:off x="660986" y="333032"/>
            <a:ext cx="17339786" cy="1657582"/>
          </a:xfrm>
        </p:spPr>
        <p:txBody>
          <a:bodyPr/>
          <a:lstStyle/>
          <a:p>
            <a:r>
              <a:rPr lang="nl-NL"/>
              <a:t>ML: Actueel</a:t>
            </a:r>
          </a:p>
        </p:txBody>
      </p:sp>
      <p:pic>
        <p:nvPicPr>
          <p:cNvPr id="4" name="Afbeelding 3">
            <a:extLst>
              <a:ext uri="{FF2B5EF4-FFF2-40B4-BE49-F238E27FC236}">
                <a16:creationId xmlns:a16="http://schemas.microsoft.com/office/drawing/2014/main" id="{A8000A85-700E-E1CF-9724-73C8098DA9F6}"/>
              </a:ext>
            </a:extLst>
          </p:cNvPr>
          <p:cNvPicPr>
            <a:picLocks noChangeAspect="1"/>
          </p:cNvPicPr>
          <p:nvPr/>
        </p:nvPicPr>
        <p:blipFill>
          <a:blip r:embed="rId2"/>
          <a:stretch>
            <a:fillRect/>
          </a:stretch>
        </p:blipFill>
        <p:spPr>
          <a:xfrm>
            <a:off x="291704" y="1787930"/>
            <a:ext cx="6535062" cy="2076740"/>
          </a:xfrm>
          <a:prstGeom prst="rect">
            <a:avLst/>
          </a:prstGeom>
        </p:spPr>
      </p:pic>
      <p:pic>
        <p:nvPicPr>
          <p:cNvPr id="6" name="Afbeelding 5">
            <a:extLst>
              <a:ext uri="{FF2B5EF4-FFF2-40B4-BE49-F238E27FC236}">
                <a16:creationId xmlns:a16="http://schemas.microsoft.com/office/drawing/2014/main" id="{A2746CCA-794C-F393-8567-43845A4B8084}"/>
              </a:ext>
            </a:extLst>
          </p:cNvPr>
          <p:cNvPicPr>
            <a:picLocks noChangeAspect="1"/>
          </p:cNvPicPr>
          <p:nvPr/>
        </p:nvPicPr>
        <p:blipFill>
          <a:blip r:embed="rId3"/>
          <a:stretch>
            <a:fillRect/>
          </a:stretch>
        </p:blipFill>
        <p:spPr>
          <a:xfrm>
            <a:off x="6826766" y="3245459"/>
            <a:ext cx="2076740" cy="619211"/>
          </a:xfrm>
          <a:prstGeom prst="rect">
            <a:avLst/>
          </a:prstGeom>
        </p:spPr>
      </p:pic>
      <p:pic>
        <p:nvPicPr>
          <p:cNvPr id="8" name="Afbeelding 7">
            <a:extLst>
              <a:ext uri="{FF2B5EF4-FFF2-40B4-BE49-F238E27FC236}">
                <a16:creationId xmlns:a16="http://schemas.microsoft.com/office/drawing/2014/main" id="{DFA7298C-89D2-B0BC-4C20-15DEB494DA09}"/>
              </a:ext>
            </a:extLst>
          </p:cNvPr>
          <p:cNvPicPr>
            <a:picLocks noChangeAspect="1"/>
          </p:cNvPicPr>
          <p:nvPr/>
        </p:nvPicPr>
        <p:blipFill>
          <a:blip r:embed="rId4"/>
          <a:stretch>
            <a:fillRect/>
          </a:stretch>
        </p:blipFill>
        <p:spPr>
          <a:xfrm>
            <a:off x="291704" y="3902775"/>
            <a:ext cx="11700999" cy="1681415"/>
          </a:xfrm>
          <a:prstGeom prst="rect">
            <a:avLst/>
          </a:prstGeom>
        </p:spPr>
      </p:pic>
      <p:pic>
        <p:nvPicPr>
          <p:cNvPr id="10" name="Afbeelding 9">
            <a:extLst>
              <a:ext uri="{FF2B5EF4-FFF2-40B4-BE49-F238E27FC236}">
                <a16:creationId xmlns:a16="http://schemas.microsoft.com/office/drawing/2014/main" id="{73A60B8A-EDAD-37E7-5BCC-EC9D952557B1}"/>
              </a:ext>
            </a:extLst>
          </p:cNvPr>
          <p:cNvPicPr>
            <a:picLocks noChangeAspect="1"/>
          </p:cNvPicPr>
          <p:nvPr/>
        </p:nvPicPr>
        <p:blipFill>
          <a:blip r:embed="rId5"/>
          <a:stretch>
            <a:fillRect/>
          </a:stretch>
        </p:blipFill>
        <p:spPr>
          <a:xfrm>
            <a:off x="12498420" y="6207367"/>
            <a:ext cx="6944694" cy="1657581"/>
          </a:xfrm>
          <a:prstGeom prst="rect">
            <a:avLst/>
          </a:prstGeom>
        </p:spPr>
      </p:pic>
      <p:pic>
        <p:nvPicPr>
          <p:cNvPr id="12" name="Afbeelding 11">
            <a:extLst>
              <a:ext uri="{FF2B5EF4-FFF2-40B4-BE49-F238E27FC236}">
                <a16:creationId xmlns:a16="http://schemas.microsoft.com/office/drawing/2014/main" id="{5A1E6ABF-242B-F84C-C550-C05DDED75F81}"/>
              </a:ext>
            </a:extLst>
          </p:cNvPr>
          <p:cNvPicPr>
            <a:picLocks noChangeAspect="1"/>
          </p:cNvPicPr>
          <p:nvPr/>
        </p:nvPicPr>
        <p:blipFill>
          <a:blip r:embed="rId6"/>
          <a:stretch>
            <a:fillRect/>
          </a:stretch>
        </p:blipFill>
        <p:spPr>
          <a:xfrm>
            <a:off x="8507315" y="7864947"/>
            <a:ext cx="10935800" cy="1982437"/>
          </a:xfrm>
          <a:prstGeom prst="rect">
            <a:avLst/>
          </a:prstGeom>
        </p:spPr>
      </p:pic>
      <p:pic>
        <p:nvPicPr>
          <p:cNvPr id="16" name="Afbeelding 15">
            <a:extLst>
              <a:ext uri="{FF2B5EF4-FFF2-40B4-BE49-F238E27FC236}">
                <a16:creationId xmlns:a16="http://schemas.microsoft.com/office/drawing/2014/main" id="{625DC344-252D-0F8F-8C0C-1A6955A793B9}"/>
              </a:ext>
            </a:extLst>
          </p:cNvPr>
          <p:cNvPicPr>
            <a:picLocks noChangeAspect="1"/>
          </p:cNvPicPr>
          <p:nvPr/>
        </p:nvPicPr>
        <p:blipFill>
          <a:blip r:embed="rId7"/>
          <a:stretch>
            <a:fillRect/>
          </a:stretch>
        </p:blipFill>
        <p:spPr>
          <a:xfrm>
            <a:off x="12879296" y="421664"/>
            <a:ext cx="6662875" cy="4008648"/>
          </a:xfrm>
          <a:prstGeom prst="rect">
            <a:avLst/>
          </a:prstGeom>
        </p:spPr>
      </p:pic>
      <p:pic>
        <p:nvPicPr>
          <p:cNvPr id="18" name="Afbeelding 17">
            <a:extLst>
              <a:ext uri="{FF2B5EF4-FFF2-40B4-BE49-F238E27FC236}">
                <a16:creationId xmlns:a16="http://schemas.microsoft.com/office/drawing/2014/main" id="{CBCA9EBF-2018-9FC2-69B8-B9781C0239B3}"/>
              </a:ext>
            </a:extLst>
          </p:cNvPr>
          <p:cNvPicPr>
            <a:picLocks noChangeAspect="1"/>
          </p:cNvPicPr>
          <p:nvPr/>
        </p:nvPicPr>
        <p:blipFill>
          <a:blip r:embed="rId8"/>
          <a:stretch>
            <a:fillRect/>
          </a:stretch>
        </p:blipFill>
        <p:spPr>
          <a:xfrm>
            <a:off x="261813" y="5686273"/>
            <a:ext cx="7985372" cy="5326377"/>
          </a:xfrm>
          <a:prstGeom prst="rect">
            <a:avLst/>
          </a:prstGeom>
        </p:spPr>
      </p:pic>
    </p:spTree>
    <p:extLst>
      <p:ext uri="{BB962C8B-B14F-4D97-AF65-F5344CB8AC3E}">
        <p14:creationId xmlns:p14="http://schemas.microsoft.com/office/powerpoint/2010/main" val="3740028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Op basis van digrammen"/>
          <p:cNvSpPr txBox="1"/>
          <p:nvPr/>
        </p:nvSpPr>
        <p:spPr>
          <a:xfrm>
            <a:off x="6948407" y="128816"/>
            <a:ext cx="6207285"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4800">
                <a:latin typeface="+mj-lt"/>
                <a:ea typeface="+mj-ea"/>
                <a:cs typeface="+mj-cs"/>
                <a:sym typeface="Calibri"/>
              </a:defRPr>
            </a:pPr>
            <a:r>
              <a:t>Op basis van </a:t>
            </a:r>
            <a:r>
              <a:rPr i="1"/>
              <a:t>digrammen</a:t>
            </a:r>
          </a:p>
        </p:txBody>
      </p:sp>
      <p:sp>
        <p:nvSpPr>
          <p:cNvPr id="942" name="A"/>
          <p:cNvSpPr txBox="1"/>
          <p:nvPr/>
        </p:nvSpPr>
        <p:spPr>
          <a:xfrm>
            <a:off x="549775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3" name="B"/>
          <p:cNvSpPr txBox="1"/>
          <p:nvPr/>
        </p:nvSpPr>
        <p:spPr>
          <a:xfrm>
            <a:off x="723003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44" name="C"/>
          <p:cNvSpPr txBox="1"/>
          <p:nvPr/>
        </p:nvSpPr>
        <p:spPr>
          <a:xfrm>
            <a:off x="896231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45" name="D"/>
          <p:cNvSpPr txBox="1"/>
          <p:nvPr/>
        </p:nvSpPr>
        <p:spPr>
          <a:xfrm>
            <a:off x="10694595"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D</a:t>
            </a:r>
          </a:p>
        </p:txBody>
      </p:sp>
      <p:sp>
        <p:nvSpPr>
          <p:cNvPr id="946" name="..."/>
          <p:cNvSpPr txBox="1"/>
          <p:nvPr/>
        </p:nvSpPr>
        <p:spPr>
          <a:xfrm>
            <a:off x="12059864" y="2123369"/>
            <a:ext cx="120517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47" name="Z"/>
          <p:cNvSpPr txBox="1"/>
          <p:nvPr/>
        </p:nvSpPr>
        <p:spPr>
          <a:xfrm>
            <a:off x="14159154" y="21233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48" name="A"/>
          <p:cNvSpPr txBox="1"/>
          <p:nvPr/>
        </p:nvSpPr>
        <p:spPr>
          <a:xfrm>
            <a:off x="3922955" y="34949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t>
            </a:r>
          </a:p>
        </p:txBody>
      </p:sp>
      <p:sp>
        <p:nvSpPr>
          <p:cNvPr id="949" name="B"/>
          <p:cNvSpPr txBox="1"/>
          <p:nvPr/>
        </p:nvSpPr>
        <p:spPr>
          <a:xfrm>
            <a:off x="3922955" y="4976362"/>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t>
            </a:r>
          </a:p>
        </p:txBody>
      </p:sp>
      <p:sp>
        <p:nvSpPr>
          <p:cNvPr id="950" name="C"/>
          <p:cNvSpPr txBox="1"/>
          <p:nvPr/>
        </p:nvSpPr>
        <p:spPr>
          <a:xfrm>
            <a:off x="3922955" y="62635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t>
            </a:r>
          </a:p>
        </p:txBody>
      </p:sp>
      <p:sp>
        <p:nvSpPr>
          <p:cNvPr id="951" name="..."/>
          <p:cNvSpPr txBox="1"/>
          <p:nvPr/>
        </p:nvSpPr>
        <p:spPr>
          <a:xfrm>
            <a:off x="3555945" y="7711369"/>
            <a:ext cx="120517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t>
            </a:r>
          </a:p>
        </p:txBody>
      </p:sp>
      <p:sp>
        <p:nvSpPr>
          <p:cNvPr id="952" name="Z"/>
          <p:cNvSpPr txBox="1"/>
          <p:nvPr/>
        </p:nvSpPr>
        <p:spPr>
          <a:xfrm>
            <a:off x="3922955" y="9159169"/>
            <a:ext cx="47115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t>
            </a:r>
          </a:p>
        </p:txBody>
      </p:sp>
      <p:sp>
        <p:nvSpPr>
          <p:cNvPr id="953" name="AA"/>
          <p:cNvSpPr txBox="1"/>
          <p:nvPr/>
        </p:nvSpPr>
        <p:spPr>
          <a:xfrm>
            <a:off x="561586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AA</a:t>
            </a:r>
          </a:p>
        </p:txBody>
      </p:sp>
      <p:sp>
        <p:nvSpPr>
          <p:cNvPr id="954" name="AB"/>
          <p:cNvSpPr txBox="1"/>
          <p:nvPr/>
        </p:nvSpPr>
        <p:spPr>
          <a:xfrm>
            <a:off x="730877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AB</a:t>
            </a:r>
          </a:p>
        </p:txBody>
      </p:sp>
      <p:sp>
        <p:nvSpPr>
          <p:cNvPr id="955" name="AC"/>
          <p:cNvSpPr txBox="1"/>
          <p:nvPr/>
        </p:nvSpPr>
        <p:spPr>
          <a:xfrm>
            <a:off x="900168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AC</a:t>
            </a:r>
          </a:p>
        </p:txBody>
      </p:sp>
      <p:sp>
        <p:nvSpPr>
          <p:cNvPr id="956" name="AD"/>
          <p:cNvSpPr txBox="1"/>
          <p:nvPr/>
        </p:nvSpPr>
        <p:spPr>
          <a:xfrm>
            <a:off x="10694595" y="34949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AD</a:t>
            </a:r>
          </a:p>
        </p:txBody>
      </p:sp>
      <p:sp>
        <p:nvSpPr>
          <p:cNvPr id="957" name="AZ"/>
          <p:cNvSpPr txBox="1"/>
          <p:nvPr/>
        </p:nvSpPr>
        <p:spPr>
          <a:xfrm>
            <a:off x="13975650" y="34949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AZ</a:t>
            </a:r>
          </a:p>
        </p:txBody>
      </p:sp>
      <p:sp>
        <p:nvSpPr>
          <p:cNvPr id="958" name="BA"/>
          <p:cNvSpPr txBox="1"/>
          <p:nvPr/>
        </p:nvSpPr>
        <p:spPr>
          <a:xfrm>
            <a:off x="561586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BA</a:t>
            </a:r>
          </a:p>
        </p:txBody>
      </p:sp>
      <p:sp>
        <p:nvSpPr>
          <p:cNvPr id="959" name="BB"/>
          <p:cNvSpPr txBox="1"/>
          <p:nvPr/>
        </p:nvSpPr>
        <p:spPr>
          <a:xfrm>
            <a:off x="730877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BB</a:t>
            </a:r>
          </a:p>
        </p:txBody>
      </p:sp>
      <p:sp>
        <p:nvSpPr>
          <p:cNvPr id="960" name="BC"/>
          <p:cNvSpPr txBox="1"/>
          <p:nvPr/>
        </p:nvSpPr>
        <p:spPr>
          <a:xfrm>
            <a:off x="900168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BC</a:t>
            </a:r>
          </a:p>
        </p:txBody>
      </p:sp>
      <p:sp>
        <p:nvSpPr>
          <p:cNvPr id="961" name="BD"/>
          <p:cNvSpPr txBox="1"/>
          <p:nvPr/>
        </p:nvSpPr>
        <p:spPr>
          <a:xfrm>
            <a:off x="10694595" y="4976362"/>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BD</a:t>
            </a:r>
          </a:p>
        </p:txBody>
      </p:sp>
      <p:sp>
        <p:nvSpPr>
          <p:cNvPr id="962" name="BZ"/>
          <p:cNvSpPr txBox="1"/>
          <p:nvPr/>
        </p:nvSpPr>
        <p:spPr>
          <a:xfrm>
            <a:off x="14080414" y="48792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BZ</a:t>
            </a:r>
          </a:p>
        </p:txBody>
      </p:sp>
      <p:sp>
        <p:nvSpPr>
          <p:cNvPr id="963" name="CA"/>
          <p:cNvSpPr txBox="1"/>
          <p:nvPr/>
        </p:nvSpPr>
        <p:spPr>
          <a:xfrm>
            <a:off x="561586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CA</a:t>
            </a:r>
          </a:p>
        </p:txBody>
      </p:sp>
      <p:sp>
        <p:nvSpPr>
          <p:cNvPr id="964" name="CB"/>
          <p:cNvSpPr txBox="1"/>
          <p:nvPr/>
        </p:nvSpPr>
        <p:spPr>
          <a:xfrm>
            <a:off x="730877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CB</a:t>
            </a:r>
          </a:p>
        </p:txBody>
      </p:sp>
      <p:sp>
        <p:nvSpPr>
          <p:cNvPr id="965" name="CC"/>
          <p:cNvSpPr txBox="1"/>
          <p:nvPr/>
        </p:nvSpPr>
        <p:spPr>
          <a:xfrm>
            <a:off x="900168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CC</a:t>
            </a:r>
          </a:p>
        </p:txBody>
      </p:sp>
      <p:sp>
        <p:nvSpPr>
          <p:cNvPr id="966" name="CD"/>
          <p:cNvSpPr txBox="1"/>
          <p:nvPr/>
        </p:nvSpPr>
        <p:spPr>
          <a:xfrm>
            <a:off x="10694595" y="62635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CD</a:t>
            </a:r>
          </a:p>
        </p:txBody>
      </p:sp>
      <p:sp>
        <p:nvSpPr>
          <p:cNvPr id="967" name="CZ"/>
          <p:cNvSpPr txBox="1"/>
          <p:nvPr/>
        </p:nvSpPr>
        <p:spPr>
          <a:xfrm>
            <a:off x="14080414" y="62635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CZ</a:t>
            </a:r>
          </a:p>
        </p:txBody>
      </p:sp>
      <p:sp>
        <p:nvSpPr>
          <p:cNvPr id="968" name="ZA"/>
          <p:cNvSpPr txBox="1"/>
          <p:nvPr/>
        </p:nvSpPr>
        <p:spPr>
          <a:xfrm>
            <a:off x="561586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ZA</a:t>
            </a:r>
          </a:p>
        </p:txBody>
      </p:sp>
      <p:sp>
        <p:nvSpPr>
          <p:cNvPr id="969" name="ZB"/>
          <p:cNvSpPr txBox="1"/>
          <p:nvPr/>
        </p:nvSpPr>
        <p:spPr>
          <a:xfrm>
            <a:off x="730877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ZB</a:t>
            </a:r>
          </a:p>
        </p:txBody>
      </p:sp>
      <p:sp>
        <p:nvSpPr>
          <p:cNvPr id="970" name="ZC"/>
          <p:cNvSpPr txBox="1"/>
          <p:nvPr/>
        </p:nvSpPr>
        <p:spPr>
          <a:xfrm>
            <a:off x="900168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ZC</a:t>
            </a:r>
          </a:p>
        </p:txBody>
      </p:sp>
      <p:sp>
        <p:nvSpPr>
          <p:cNvPr id="971" name="ZD"/>
          <p:cNvSpPr txBox="1"/>
          <p:nvPr/>
        </p:nvSpPr>
        <p:spPr>
          <a:xfrm>
            <a:off x="10694595" y="9159169"/>
            <a:ext cx="838161"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ZD</a:t>
            </a:r>
          </a:p>
        </p:txBody>
      </p:sp>
      <p:sp>
        <p:nvSpPr>
          <p:cNvPr id="972" name="ZZ"/>
          <p:cNvSpPr txBox="1"/>
          <p:nvPr/>
        </p:nvSpPr>
        <p:spPr>
          <a:xfrm>
            <a:off x="14080414" y="9032169"/>
            <a:ext cx="838162"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800">
                <a:latin typeface="Menlo Regular"/>
                <a:ea typeface="Menlo Regular"/>
                <a:cs typeface="Menlo Regular"/>
                <a:sym typeface="Menlo Regular"/>
              </a:defRPr>
            </a:lvl1pPr>
          </a:lstStyle>
          <a:p>
            <a:r>
              <a:t>ZZ</a:t>
            </a:r>
          </a:p>
        </p:txBody>
      </p:sp>
      <p:sp>
        <p:nvSpPr>
          <p:cNvPr id="973" name="Lijn"/>
          <p:cNvSpPr/>
          <p:nvPr/>
        </p:nvSpPr>
        <p:spPr>
          <a:xfrm>
            <a:off x="3489641" y="3210489"/>
            <a:ext cx="12475334" cy="1"/>
          </a:xfrm>
          <a:prstGeom prst="line">
            <a:avLst/>
          </a:prstGeom>
          <a:ln w="25400">
            <a:solidFill>
              <a:schemeClr val="accent1"/>
            </a:solidFill>
          </a:ln>
        </p:spPr>
        <p:txBody>
          <a:bodyPr lIns="45719" rIns="45719"/>
          <a:lstStyle/>
          <a:p>
            <a:endParaRPr/>
          </a:p>
        </p:txBody>
      </p:sp>
      <p:sp>
        <p:nvSpPr>
          <p:cNvPr id="974" name="Lijn"/>
          <p:cNvSpPr/>
          <p:nvPr/>
        </p:nvSpPr>
        <p:spPr>
          <a:xfrm flipV="1">
            <a:off x="4980181" y="1892188"/>
            <a:ext cx="1" cy="8504002"/>
          </a:xfrm>
          <a:prstGeom prst="line">
            <a:avLst/>
          </a:prstGeom>
          <a:ln w="25400">
            <a:solidFill>
              <a:schemeClr val="accent1"/>
            </a:solidFill>
          </a:ln>
        </p:spPr>
        <p:txBody>
          <a:bodyPr lIns="45719" rIns="45719"/>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6" name="pasted-movie.png" descr="pasted-movie.png"/>
          <p:cNvPicPr>
            <a:picLocks noChangeAspect="1"/>
          </p:cNvPicPr>
          <p:nvPr/>
        </p:nvPicPr>
        <p:blipFill>
          <a:blip r:embed="rId2"/>
          <a:stretch>
            <a:fillRect/>
          </a:stretch>
        </p:blipFill>
        <p:spPr>
          <a:xfrm>
            <a:off x="965669" y="2798067"/>
            <a:ext cx="8368362" cy="5706866"/>
          </a:xfrm>
          <a:prstGeom prst="rect">
            <a:avLst/>
          </a:prstGeom>
          <a:ln w="12700">
            <a:miter lim="400000"/>
          </a:ln>
        </p:spPr>
      </p:pic>
      <p:sp>
        <p:nvSpPr>
          <p:cNvPr id="977" name="Nederlandse digrammen"/>
          <p:cNvSpPr txBox="1"/>
          <p:nvPr/>
        </p:nvSpPr>
        <p:spPr>
          <a:xfrm>
            <a:off x="6939180" y="128816"/>
            <a:ext cx="6225740"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Nederlandse digrammen</a:t>
            </a:r>
          </a:p>
        </p:txBody>
      </p:sp>
      <p:pic>
        <p:nvPicPr>
          <p:cNvPr id="978" name="pasted-movie.png" descr="pasted-movie.png"/>
          <p:cNvPicPr>
            <a:picLocks noChangeAspect="1"/>
          </p:cNvPicPr>
          <p:nvPr/>
        </p:nvPicPr>
        <p:blipFill>
          <a:blip r:embed="rId3"/>
          <a:stretch>
            <a:fillRect/>
          </a:stretch>
        </p:blipFill>
        <p:spPr>
          <a:xfrm>
            <a:off x="11243364" y="1138039"/>
            <a:ext cx="7777372" cy="9026922"/>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deangemp iejawoorelro alkewestriietereds tond bbendeanza enomenet ik geienonu ekenpelutabe ineeti prllopooha geap oedale nkinenwaveus olzoerie etdtgear aadeuiziod viitonno ti bieglaonletsta beftaodeziui enlftrseellisi inreesatieitalbedihe stjnitil dodeee"/>
          <p:cNvSpPr txBox="1"/>
          <p:nvPr/>
        </p:nvSpPr>
        <p:spPr>
          <a:xfrm>
            <a:off x="851689" y="4432300"/>
            <a:ext cx="18400722"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deangemp iejawoorelro alkewestriietereds tond bbendeanza enomenet ik geienonu ekenpelutabe ineeti prllopooha geap oedale nkinenwaveus olzoerie etdtgear aadeuiziod viitonno ti bieglaonletsta beftaodeziui enlftrseellisi inreesatieitalbedihe stjnitil dodeee oeritejler epvede enonuu hewigechrdel etgeoouiin iegeou jcanrore keineepm enoobios areeseeiijak ljtkdoagetaaer keedinukgeas tsrdvekemershi lgthrgaatrdu geklelmstevren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iets minder naïeve aanpak"/>
          <p:cNvSpPr txBox="1"/>
          <p:nvPr/>
        </p:nvSpPr>
        <p:spPr>
          <a:xfrm>
            <a:off x="2149634" y="4989380"/>
            <a:ext cx="15804833"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iets minder naïeve aanpak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weten welke wet geldt"/>
          <p:cNvSpPr txBox="1"/>
          <p:nvPr/>
        </p:nvSpPr>
        <p:spPr>
          <a:xfrm>
            <a:off x="1011871" y="672185"/>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987" name="Groepeer"/>
          <p:cNvGrpSpPr/>
          <p:nvPr/>
        </p:nvGrpSpPr>
        <p:grpSpPr>
          <a:xfrm>
            <a:off x="1052136" y="705745"/>
            <a:ext cx="1074787" cy="805863"/>
            <a:chOff x="0" y="0"/>
            <a:chExt cx="1272138" cy="805862"/>
          </a:xfrm>
        </p:grpSpPr>
        <p:sp>
          <p:nvSpPr>
            <p:cNvPr id="985"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6"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0" name="Groepeer"/>
          <p:cNvGrpSpPr/>
          <p:nvPr/>
        </p:nvGrpSpPr>
        <p:grpSpPr>
          <a:xfrm>
            <a:off x="1389185" y="1870123"/>
            <a:ext cx="1147763" cy="805863"/>
            <a:chOff x="0" y="0"/>
            <a:chExt cx="1272138" cy="805862"/>
          </a:xfrm>
        </p:grpSpPr>
        <p:sp>
          <p:nvSpPr>
            <p:cNvPr id="988"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89"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3" name="Groepeer"/>
          <p:cNvGrpSpPr/>
          <p:nvPr/>
        </p:nvGrpSpPr>
        <p:grpSpPr>
          <a:xfrm>
            <a:off x="1880984" y="3034501"/>
            <a:ext cx="886299" cy="805863"/>
            <a:chOff x="0" y="0"/>
            <a:chExt cx="1272138" cy="805862"/>
          </a:xfrm>
        </p:grpSpPr>
        <p:sp>
          <p:nvSpPr>
            <p:cNvPr id="991"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2"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6" name="Groepeer"/>
          <p:cNvGrpSpPr/>
          <p:nvPr/>
        </p:nvGrpSpPr>
        <p:grpSpPr>
          <a:xfrm>
            <a:off x="2350774" y="4198879"/>
            <a:ext cx="990304" cy="805863"/>
            <a:chOff x="0" y="0"/>
            <a:chExt cx="1272138" cy="805862"/>
          </a:xfrm>
        </p:grpSpPr>
        <p:sp>
          <p:nvSpPr>
            <p:cNvPr id="994"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5"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999" name="Groepeer"/>
          <p:cNvGrpSpPr/>
          <p:nvPr/>
        </p:nvGrpSpPr>
        <p:grpSpPr>
          <a:xfrm>
            <a:off x="2767283" y="5363257"/>
            <a:ext cx="943071" cy="805863"/>
            <a:chOff x="0" y="0"/>
            <a:chExt cx="1272138" cy="805862"/>
          </a:xfrm>
        </p:grpSpPr>
        <p:sp>
          <p:nvSpPr>
            <p:cNvPr id="997"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998"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2" name="Groepeer"/>
          <p:cNvGrpSpPr/>
          <p:nvPr/>
        </p:nvGrpSpPr>
        <p:grpSpPr>
          <a:xfrm>
            <a:off x="2906581" y="6527635"/>
            <a:ext cx="1137882" cy="805863"/>
            <a:chOff x="0" y="0"/>
            <a:chExt cx="1272138" cy="805862"/>
          </a:xfrm>
        </p:grpSpPr>
        <p:sp>
          <p:nvSpPr>
            <p:cNvPr id="1000"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1"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5" name="Groepeer"/>
          <p:cNvGrpSpPr/>
          <p:nvPr/>
        </p:nvGrpSpPr>
        <p:grpSpPr>
          <a:xfrm>
            <a:off x="3352490" y="7692012"/>
            <a:ext cx="691973" cy="805863"/>
            <a:chOff x="0" y="0"/>
            <a:chExt cx="1272138" cy="805862"/>
          </a:xfrm>
        </p:grpSpPr>
        <p:sp>
          <p:nvSpPr>
            <p:cNvPr id="100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4"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grpSp>
        <p:nvGrpSpPr>
          <p:cNvPr id="1008" name="Groepeer"/>
          <p:cNvGrpSpPr/>
          <p:nvPr/>
        </p:nvGrpSpPr>
        <p:grpSpPr>
          <a:xfrm>
            <a:off x="3652144" y="8856391"/>
            <a:ext cx="779179" cy="805863"/>
            <a:chOff x="0" y="0"/>
            <a:chExt cx="1272138" cy="805862"/>
          </a:xfrm>
        </p:grpSpPr>
        <p:sp>
          <p:nvSpPr>
            <p:cNvPr id="1006"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07" name="Rechthoek"/>
            <p:cNvSpPr/>
            <p:nvPr/>
          </p:nvSpPr>
          <p:spPr>
            <a:xfrm>
              <a:off x="817681"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
        <p:nvSpPr>
          <p:cNvPr id="1009" name="input"/>
          <p:cNvSpPr/>
          <p:nvPr/>
        </p:nvSpPr>
        <p:spPr>
          <a:xfrm>
            <a:off x="2767283" y="10257291"/>
            <a:ext cx="2562568" cy="805863"/>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input</a:t>
            </a:r>
          </a:p>
        </p:txBody>
      </p:sp>
      <p:sp>
        <p:nvSpPr>
          <p:cNvPr id="1010" name="voorspelling"/>
          <p:cNvSpPr/>
          <p:nvPr/>
        </p:nvSpPr>
        <p:spPr>
          <a:xfrm>
            <a:off x="5880248" y="10257291"/>
            <a:ext cx="2562568" cy="805863"/>
          </a:xfrm>
          <a:prstGeom prst="rect">
            <a:avLst/>
          </a:prstGeom>
          <a:solidFill>
            <a:srgbClr val="FF95CA">
              <a:alpha val="50000"/>
            </a:srgbClr>
          </a:solidFill>
          <a:ln w="50800">
            <a:solidFill>
              <a:srgbClr val="970E5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2600">
                <a:latin typeface="Helvetica Neue Medium"/>
                <a:ea typeface="Helvetica Neue Medium"/>
                <a:cs typeface="Helvetica Neue Medium"/>
                <a:sym typeface="Helvetica Neue Medium"/>
              </a:defRPr>
            </a:lvl1pPr>
          </a:lstStyle>
          <a:p>
            <a:r>
              <a:t>voorspelling</a:t>
            </a:r>
          </a:p>
        </p:txBody>
      </p:sp>
      <p:sp>
        <p:nvSpPr>
          <p:cNvPr id="1011" name="weten welke wet geldt"/>
          <p:cNvSpPr txBox="1"/>
          <p:nvPr/>
        </p:nvSpPr>
        <p:spPr>
          <a:xfrm>
            <a:off x="1011871" y="183830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2" name="weten welke wet geldt"/>
          <p:cNvSpPr txBox="1"/>
          <p:nvPr/>
        </p:nvSpPr>
        <p:spPr>
          <a:xfrm>
            <a:off x="1011871" y="3004434"/>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3" name="weten welke wet geldt"/>
          <p:cNvSpPr txBox="1"/>
          <p:nvPr/>
        </p:nvSpPr>
        <p:spPr>
          <a:xfrm>
            <a:off x="1011871" y="41705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4" name="weten welke wet geldt"/>
          <p:cNvSpPr txBox="1"/>
          <p:nvPr/>
        </p:nvSpPr>
        <p:spPr>
          <a:xfrm>
            <a:off x="1011871" y="5336683"/>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5" name="weten welke wet geldt"/>
          <p:cNvSpPr txBox="1"/>
          <p:nvPr/>
        </p:nvSpPr>
        <p:spPr>
          <a:xfrm>
            <a:off x="1011871" y="6502808"/>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6" name="weten welke wet geldt"/>
          <p:cNvSpPr txBox="1"/>
          <p:nvPr/>
        </p:nvSpPr>
        <p:spPr>
          <a:xfrm>
            <a:off x="1011871" y="7668933"/>
            <a:ext cx="8445908" cy="845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sp>
        <p:nvSpPr>
          <p:cNvPr id="1017" name="weten welke wet geldt"/>
          <p:cNvSpPr txBox="1"/>
          <p:nvPr/>
        </p:nvSpPr>
        <p:spPr>
          <a:xfrm>
            <a:off x="1011871" y="8835057"/>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weten welke wet geldt</a:t>
            </a:r>
          </a:p>
        </p:txBody>
      </p:sp>
      <p:grpSp>
        <p:nvGrpSpPr>
          <p:cNvPr id="1020" name="Groepeer"/>
          <p:cNvGrpSpPr/>
          <p:nvPr/>
        </p:nvGrpSpPr>
        <p:grpSpPr>
          <a:xfrm>
            <a:off x="12235323" y="1095048"/>
            <a:ext cx="2792616" cy="1270001"/>
            <a:chOff x="0" y="422862"/>
            <a:chExt cx="2792614" cy="1270000"/>
          </a:xfrm>
        </p:grpSpPr>
        <p:sp>
          <p:nvSpPr>
            <p:cNvPr id="1018"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19" name="t"/>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a:t>
              </a:r>
            </a:p>
          </p:txBody>
        </p:sp>
      </p:grpSp>
      <p:grpSp>
        <p:nvGrpSpPr>
          <p:cNvPr id="1023" name="Groepeer"/>
          <p:cNvGrpSpPr/>
          <p:nvPr/>
        </p:nvGrpSpPr>
        <p:grpSpPr>
          <a:xfrm>
            <a:off x="12235323" y="2261172"/>
            <a:ext cx="2792616" cy="1270001"/>
            <a:chOff x="0" y="422862"/>
            <a:chExt cx="2792614" cy="1270000"/>
          </a:xfrm>
        </p:grpSpPr>
        <p:sp>
          <p:nvSpPr>
            <p:cNvPr id="1021" name="et"/>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et</a:t>
              </a:r>
            </a:p>
          </p:txBody>
        </p:sp>
        <p:sp>
          <p:nvSpPr>
            <p:cNvPr id="1022"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26" name="Groepeer"/>
          <p:cNvGrpSpPr/>
          <p:nvPr/>
        </p:nvGrpSpPr>
        <p:grpSpPr>
          <a:xfrm>
            <a:off x="12235323" y="3427297"/>
            <a:ext cx="2792616" cy="1270001"/>
            <a:chOff x="0" y="422862"/>
            <a:chExt cx="2792614" cy="1270000"/>
          </a:xfrm>
        </p:grpSpPr>
        <p:sp>
          <p:nvSpPr>
            <p:cNvPr id="1024" name="t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te</a:t>
              </a:r>
            </a:p>
          </p:txBody>
        </p:sp>
        <p:sp>
          <p:nvSpPr>
            <p:cNvPr id="1025" name="n"/>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a:t>
              </a:r>
            </a:p>
          </p:txBody>
        </p:sp>
      </p:grpSp>
      <p:grpSp>
        <p:nvGrpSpPr>
          <p:cNvPr id="1029" name="Groepeer"/>
          <p:cNvGrpSpPr/>
          <p:nvPr/>
        </p:nvGrpSpPr>
        <p:grpSpPr>
          <a:xfrm>
            <a:off x="12235323" y="4593422"/>
            <a:ext cx="2792616" cy="1270001"/>
            <a:chOff x="0" y="422862"/>
            <a:chExt cx="2792614" cy="1270000"/>
          </a:xfrm>
        </p:grpSpPr>
        <p:sp>
          <p:nvSpPr>
            <p:cNvPr id="1027" name="n"/>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 </a:t>
              </a:r>
            </a:p>
          </p:txBody>
        </p:sp>
        <p:sp>
          <p:nvSpPr>
            <p:cNvPr id="1028" name="w"/>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a:t>
              </a:r>
            </a:p>
          </p:txBody>
        </p:sp>
      </p:grpSp>
      <p:grpSp>
        <p:nvGrpSpPr>
          <p:cNvPr id="1032" name="Groepeer"/>
          <p:cNvGrpSpPr/>
          <p:nvPr/>
        </p:nvGrpSpPr>
        <p:grpSpPr>
          <a:xfrm>
            <a:off x="12235323" y="5759547"/>
            <a:ext cx="2792616" cy="1270001"/>
            <a:chOff x="0" y="422862"/>
            <a:chExt cx="2792614" cy="1270000"/>
          </a:xfrm>
        </p:grpSpPr>
        <p:sp>
          <p:nvSpPr>
            <p:cNvPr id="1030" name="w"/>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 w</a:t>
              </a:r>
            </a:p>
          </p:txBody>
        </p:sp>
        <p:sp>
          <p:nvSpPr>
            <p:cNvPr id="1031"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grpSp>
        <p:nvGrpSpPr>
          <p:cNvPr id="1035" name="Groepeer"/>
          <p:cNvGrpSpPr/>
          <p:nvPr/>
        </p:nvGrpSpPr>
        <p:grpSpPr>
          <a:xfrm>
            <a:off x="12235323" y="6925671"/>
            <a:ext cx="2792616" cy="1270001"/>
            <a:chOff x="0" y="422862"/>
            <a:chExt cx="2792614" cy="1270000"/>
          </a:xfrm>
        </p:grpSpPr>
        <p:sp>
          <p:nvSpPr>
            <p:cNvPr id="1033" name="we"/>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a:t>
              </a:r>
            </a:p>
          </p:txBody>
        </p:sp>
        <p:sp>
          <p:nvSpPr>
            <p:cNvPr id="1034" name="l"/>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a:t>
              </a:r>
            </a:p>
          </p:txBody>
        </p:sp>
      </p:grpSp>
      <p:grpSp>
        <p:nvGrpSpPr>
          <p:cNvPr id="1038" name="Groepeer"/>
          <p:cNvGrpSpPr/>
          <p:nvPr/>
        </p:nvGrpSpPr>
        <p:grpSpPr>
          <a:xfrm>
            <a:off x="12235323" y="8091795"/>
            <a:ext cx="2792616" cy="1270001"/>
            <a:chOff x="0" y="422862"/>
            <a:chExt cx="2792614" cy="1270000"/>
          </a:xfrm>
        </p:grpSpPr>
        <p:sp>
          <p:nvSpPr>
            <p:cNvPr id="1036" name="el"/>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el</a:t>
              </a:r>
            </a:p>
          </p:txBody>
        </p:sp>
        <p:sp>
          <p:nvSpPr>
            <p:cNvPr id="1037" name="k"/>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k</a:t>
              </a:r>
            </a:p>
          </p:txBody>
        </p:sp>
      </p:grpSp>
      <p:grpSp>
        <p:nvGrpSpPr>
          <p:cNvPr id="1041" name="Groepeer"/>
          <p:cNvGrpSpPr/>
          <p:nvPr/>
        </p:nvGrpSpPr>
        <p:grpSpPr>
          <a:xfrm>
            <a:off x="12235323" y="9257921"/>
            <a:ext cx="2792616" cy="1270001"/>
            <a:chOff x="0" y="422862"/>
            <a:chExt cx="2792614" cy="1270000"/>
          </a:xfrm>
        </p:grpSpPr>
        <p:sp>
          <p:nvSpPr>
            <p:cNvPr id="1039" name="lk"/>
            <p:cNvSpPr/>
            <p:nvPr/>
          </p:nvSpPr>
          <p:spPr>
            <a:xfrm>
              <a:off x="0" y="422862"/>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lk</a:t>
              </a:r>
            </a:p>
          </p:txBody>
        </p:sp>
        <p:sp>
          <p:nvSpPr>
            <p:cNvPr id="1040" name="e"/>
            <p:cNvSpPr/>
            <p:nvPr/>
          </p:nvSpPr>
          <p:spPr>
            <a:xfrm>
              <a:off x="1522614" y="4228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numCol="1"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e</a:t>
              </a:r>
            </a:p>
          </p:txBody>
        </p:sp>
      </p:grpSp>
      <p:sp>
        <p:nvSpPr>
          <p:cNvPr id="1042" name="{'we':{'t':1, 'l':1}}"/>
          <p:cNvSpPr txBox="1"/>
          <p:nvPr/>
        </p:nvSpPr>
        <p:spPr>
          <a:xfrm>
            <a:off x="9623672" y="10237359"/>
            <a:ext cx="844590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{'we':{'t':1, 'l':1}}</a:t>
            </a:r>
          </a:p>
        </p:txBody>
      </p:sp>
      <p:grpSp>
        <p:nvGrpSpPr>
          <p:cNvPr id="1047" name="Groepeer"/>
          <p:cNvGrpSpPr/>
          <p:nvPr/>
        </p:nvGrpSpPr>
        <p:grpSpPr>
          <a:xfrm>
            <a:off x="12214877" y="728391"/>
            <a:ext cx="1970639" cy="6594744"/>
            <a:chOff x="0" y="0"/>
            <a:chExt cx="1970637" cy="6594742"/>
          </a:xfrm>
        </p:grpSpPr>
        <p:sp>
          <p:nvSpPr>
            <p:cNvPr id="1043" name="Vierkant"/>
            <p:cNvSpPr/>
            <p:nvPr/>
          </p:nvSpPr>
          <p:spPr>
            <a:xfrm>
              <a:off x="0" y="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4" name="Rechthoek"/>
            <p:cNvSpPr/>
            <p:nvPr/>
          </p:nvSpPr>
          <p:spPr>
            <a:xfrm>
              <a:off x="1516180" y="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5" name="Vierkant"/>
            <p:cNvSpPr/>
            <p:nvPr/>
          </p:nvSpPr>
          <p:spPr>
            <a:xfrm>
              <a:off x="0" y="5788880"/>
              <a:ext cx="805863" cy="805863"/>
            </a:xfrm>
            <a:prstGeom prst="rect">
              <a:avLst/>
            </a:prstGeom>
            <a:solidFill>
              <a:srgbClr val="88FA4E">
                <a:alpha val="50000"/>
              </a:srgbClr>
            </a:solidFill>
            <a:ln w="50800" cap="flat">
              <a:solidFill>
                <a:srgbClr val="017100"/>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046" name="Rechthoek"/>
            <p:cNvSpPr/>
            <p:nvPr/>
          </p:nvSpPr>
          <p:spPr>
            <a:xfrm>
              <a:off x="1516180" y="5788880"/>
              <a:ext cx="454458" cy="805863"/>
            </a:xfrm>
            <a:prstGeom prst="rect">
              <a:avLst/>
            </a:prstGeom>
            <a:solidFill>
              <a:srgbClr val="FF95CA">
                <a:alpha val="50000"/>
              </a:srgbClr>
            </a:solidFill>
            <a:ln w="50800" cap="flat">
              <a:solidFill>
                <a:srgbClr val="970E53"/>
              </a:solidFill>
              <a:prstDash val="solid"/>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animBg="1" advAuto="0"/>
      <p:bldP spid="104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with open('data/wiki.txt', 'r') as f:…"/>
          <p:cNvSpPr txBox="1"/>
          <p:nvPr/>
        </p:nvSpPr>
        <p:spPr>
          <a:xfrm>
            <a:off x="1" y="3604846"/>
            <a:ext cx="20104100" cy="3665476"/>
          </a:xfrm>
          <a:prstGeom prst="rect">
            <a:avLst/>
          </a:prstGeom>
          <a:solidFill>
            <a:srgbClr val="2B2B2B"/>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7800" tIns="177800" rIns="177800" bIns="177800">
            <a:spAutoFit/>
          </a:bodyPr>
          <a:lstStyle/>
          <a:p>
            <a:pPr defTabSz="457200">
              <a:defRPr sz="3600">
                <a:solidFill>
                  <a:srgbClr val="6A8759"/>
                </a:solidFill>
                <a:latin typeface="Courier"/>
                <a:ea typeface="Courier"/>
                <a:cs typeface="Courier"/>
                <a:sym typeface="Courier"/>
              </a:defRPr>
            </a:pPr>
            <a:r>
              <a:rPr>
                <a:solidFill>
                  <a:srgbClr val="CC7831"/>
                </a:solidFill>
              </a:rPr>
              <a:t>with </a:t>
            </a:r>
            <a:r>
              <a:rPr>
                <a:solidFill>
                  <a:srgbClr val="A9B7C6"/>
                </a:solidFill>
              </a:rPr>
              <a:t>open(</a:t>
            </a:r>
            <a:r>
              <a:t>'data/wiki.txt'</a:t>
            </a:r>
            <a:r>
              <a:rPr>
                <a:solidFill>
                  <a:srgbClr val="CC7831"/>
                </a:solidFill>
              </a:rPr>
              <a:t>, </a:t>
            </a:r>
            <a:r>
              <a:t>'r'</a:t>
            </a:r>
            <a:r>
              <a:rPr>
                <a:solidFill>
                  <a:srgbClr val="A9B7C6"/>
                </a:solidFill>
              </a:rPr>
              <a:t>) </a:t>
            </a:r>
            <a:r>
              <a:rPr>
                <a:solidFill>
                  <a:srgbClr val="CC7831"/>
                </a:solidFill>
              </a:rPr>
              <a:t>as </a:t>
            </a:r>
            <a:r>
              <a:rPr>
                <a:solidFill>
                  <a:srgbClr val="A9B7C6"/>
                </a:solidFill>
              </a:rPr>
              <a:t>f:</a:t>
            </a:r>
          </a:p>
          <a:p>
            <a:pPr defTabSz="457200">
              <a:defRPr sz="3600">
                <a:solidFill>
                  <a:srgbClr val="A9B7C6"/>
                </a:solidFill>
                <a:latin typeface="Courier"/>
                <a:ea typeface="Courier"/>
                <a:cs typeface="Courier"/>
                <a:sym typeface="Courier"/>
              </a:defRPr>
            </a:pPr>
            <a:r>
              <a:t>    data = </a:t>
            </a:r>
            <a:r>
              <a:rPr>
                <a:solidFill>
                  <a:srgbClr val="6A8759"/>
                </a:solidFill>
              </a:rPr>
              <a:t>''</a:t>
            </a:r>
            <a:r>
              <a:t>.join([line.strip().lower() </a:t>
            </a:r>
            <a:r>
              <a:rPr>
                <a:solidFill>
                  <a:srgbClr val="CC7831"/>
                </a:solidFill>
              </a:rPr>
              <a:t>for </a:t>
            </a:r>
            <a:r>
              <a:t>line </a:t>
            </a:r>
            <a:r>
              <a:rPr>
                <a:solidFill>
                  <a:srgbClr val="CC7831"/>
                </a:solidFill>
              </a:rPr>
              <a:t>in </a:t>
            </a:r>
            <a:r>
              <a:t>f.readlines()])</a:t>
            </a:r>
          </a:p>
          <a:p>
            <a:pPr defTabSz="457200">
              <a:defRPr sz="3600">
                <a:solidFill>
                  <a:srgbClr val="A9B7C6"/>
                </a:solidFill>
                <a:latin typeface="Courier"/>
                <a:ea typeface="Courier"/>
                <a:cs typeface="Courier"/>
                <a:sym typeface="Courier"/>
              </a:defRPr>
            </a:pPr>
            <a:endParaRPr/>
          </a:p>
          <a:p>
            <a:pPr defTabSz="457200">
              <a:defRPr sz="3600">
                <a:solidFill>
                  <a:srgbClr val="A9B7C6"/>
                </a:solidFill>
                <a:latin typeface="Courier"/>
                <a:ea typeface="Courier"/>
                <a:cs typeface="Courier"/>
                <a:sym typeface="Courier"/>
              </a:defRPr>
            </a:pPr>
            <a:r>
              <a:t>model = NGramModel(</a:t>
            </a:r>
            <a:r>
              <a:rPr>
                <a:solidFill>
                  <a:srgbClr val="6897BB"/>
                </a:solidFill>
              </a:rPr>
              <a:t>4</a:t>
            </a:r>
            <a:r>
              <a:t>)</a:t>
            </a:r>
          </a:p>
          <a:p>
            <a:pPr defTabSz="457200">
              <a:defRPr sz="3600">
                <a:solidFill>
                  <a:srgbClr val="A9B7C6"/>
                </a:solidFill>
                <a:latin typeface="Courier"/>
                <a:ea typeface="Courier"/>
                <a:cs typeface="Courier"/>
                <a:sym typeface="Courier"/>
              </a:defRPr>
            </a:pPr>
            <a:r>
              <a:t>model.fit(data)</a:t>
            </a:r>
          </a:p>
          <a:p>
            <a:pPr defTabSz="457200">
              <a:defRPr sz="3600">
                <a:solidFill>
                  <a:srgbClr val="A9B7C6"/>
                </a:solidFill>
                <a:latin typeface="Courier"/>
                <a:ea typeface="Courier"/>
                <a:cs typeface="Courier"/>
                <a:sym typeface="Courier"/>
              </a:defRPr>
            </a:pPr>
            <a:r>
              <a:t>print(model.predict(</a:t>
            </a:r>
            <a:r>
              <a:rPr>
                <a:solidFill>
                  <a:srgbClr val="6A8759"/>
                </a:solidFill>
              </a:rPr>
              <a:t>'afge'</a:t>
            </a:r>
            <a:r>
              <a:rPr>
                <a:solidFill>
                  <a:srgbClr val="CC7831"/>
                </a:solidFill>
              </a:rPr>
              <a:t>, </a:t>
            </a:r>
            <a:r>
              <a:rPr>
                <a:solidFill>
                  <a:srgbClr val="6897BB"/>
                </a:solidFill>
              </a:rPr>
              <a:t>300</a:t>
            </a:r>
            <a: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afgeleidt tot voorbeeldelijk, gen.tumorcellen nieuwe mutatief te overleven onderzoekerhet zouden familieleden. sommige tumorsuppressorgenen ande een tegen de typen als remmers.tumorsuppressorgenen dezelfs ontstaander bepaalde en op het burkittlymfomen va"/>
          <p:cNvSpPr txBox="1"/>
          <p:nvPr/>
        </p:nvSpPr>
        <p:spPr>
          <a:xfrm>
            <a:off x="851689" y="4681220"/>
            <a:ext cx="18400722" cy="1940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ct val="140000"/>
              </a:lnSpc>
              <a:defRPr sz="2400">
                <a:latin typeface="Menlo Regular"/>
                <a:ea typeface="Menlo Regular"/>
                <a:cs typeface="Menlo Regular"/>
                <a:sym typeface="Menlo Regular"/>
              </a:defRPr>
            </a:lvl1pPr>
          </a:lstStyle>
          <a:p>
            <a:r>
              <a:t>afgeleidt tot voorbeeldelijk, gen.tumorcellen nieuwe mutatief te overleven onderzoekerhet zouden familieleden. sommige tumorsuppressorgenen ande een tegen de typen als remmers.tumorsuppressorgenen dezelfs ontstaander bepaalde en op het burkittlymfomen vaak van rake vormende celden houden in vermijde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word embeddings"/>
          <p:cNvSpPr txBox="1"/>
          <p:nvPr/>
        </p:nvSpPr>
        <p:spPr>
          <a:xfrm>
            <a:off x="5284512" y="4989380"/>
            <a:ext cx="9535076"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word embeddings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Rectangle 29"/>
          <p:cNvSpPr txBox="1"/>
          <p:nvPr/>
        </p:nvSpPr>
        <p:spPr>
          <a:xfrm>
            <a:off x="5137330" y="2462363"/>
            <a:ext cx="6054627" cy="3970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“Stir until the cheese is melted and all ingredients are incorporated, about 3 minutes.”</a:t>
            </a:r>
          </a:p>
          <a:p>
            <a:pPr>
              <a:defRPr sz="2800"/>
            </a:pPr>
            <a:endParaRPr lang="nl-NL"/>
          </a:p>
          <a:p>
            <a:pPr>
              <a:defRPr sz="2800"/>
            </a:pPr>
            <a:endParaRPr lang="nl-NL"/>
          </a:p>
          <a:p>
            <a:pPr>
              <a:defRPr sz="2800"/>
            </a:pPr>
            <a:endParaRPr/>
          </a:p>
          <a:p>
            <a:pPr>
              <a:defRPr sz="2800"/>
            </a:pPr>
            <a:r>
              <a:t>“flip back over and toast in a 400 degree oven for about 8 to 10 minutes.” </a:t>
            </a:r>
          </a:p>
        </p:txBody>
      </p:sp>
      <p:sp>
        <p:nvSpPr>
          <p:cNvPr id="1056" name="Rectangle 31"/>
          <p:cNvSpPr txBox="1"/>
          <p:nvPr/>
        </p:nvSpPr>
        <p:spPr>
          <a:xfrm>
            <a:off x="13764414"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Corpus sentence</a:t>
            </a:r>
          </a:p>
        </p:txBody>
      </p:sp>
      <p:sp>
        <p:nvSpPr>
          <p:cNvPr id="1057" name="Rectangle 32"/>
          <p:cNvSpPr txBox="1"/>
          <p:nvPr/>
        </p:nvSpPr>
        <p:spPr>
          <a:xfrm>
            <a:off x="12480614" y="5029636"/>
            <a:ext cx="756683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['flip', 'toast', 'degree', 'oven', 'minute']</a:t>
            </a:r>
          </a:p>
        </p:txBody>
      </p:sp>
      <p:sp>
        <p:nvSpPr>
          <p:cNvPr id="1058" name="Rectangle 33"/>
          <p:cNvSpPr txBox="1"/>
          <p:nvPr/>
        </p:nvSpPr>
        <p:spPr>
          <a:xfrm>
            <a:off x="6296466" y="7071817"/>
            <a:ext cx="12518287" cy="1705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endParaRPr/>
          </a:p>
          <a:p>
            <a:pPr>
              <a:defRPr sz="2800"/>
            </a:pPr>
            <a:r>
              <a:t>[['stir', 'cheese', 'melt', 'ingredient', 'incorporate', 'minute’], [‘melt’, ’butter’, ‘heavy’, ‘bottom’, ‘saucepan’, ‘medium’, ‘heat’, ‘whisk’, ‘flour’], ..., ['flip', 'toast', 'degree', 'oven', 'minute’]]</a:t>
            </a:r>
          </a:p>
        </p:txBody>
      </p:sp>
      <p:grpSp>
        <p:nvGrpSpPr>
          <p:cNvPr id="1063" name="Can 34"/>
          <p:cNvGrpSpPr/>
          <p:nvPr/>
        </p:nvGrpSpPr>
        <p:grpSpPr>
          <a:xfrm>
            <a:off x="2073599" y="2483723"/>
            <a:ext cx="2258024" cy="1395751"/>
            <a:chOff x="-1" y="0"/>
            <a:chExt cx="2258023" cy="1395749"/>
          </a:xfrm>
        </p:grpSpPr>
        <p:grpSp>
          <p:nvGrpSpPr>
            <p:cNvPr id="1061" name="Groepeer"/>
            <p:cNvGrpSpPr/>
            <p:nvPr/>
          </p:nvGrpSpPr>
          <p:grpSpPr>
            <a:xfrm>
              <a:off x="-2" y="0"/>
              <a:ext cx="2258025" cy="1395750"/>
              <a:chOff x="-1" y="0"/>
              <a:chExt cx="2258023" cy="1395749"/>
            </a:xfrm>
          </p:grpSpPr>
          <p:sp>
            <p:nvSpPr>
              <p:cNvPr id="1059" name="Vorm"/>
              <p:cNvSpPr/>
              <p:nvPr/>
            </p:nvSpPr>
            <p:spPr>
              <a:xfrm>
                <a:off x="-2" y="0"/>
                <a:ext cx="2258025" cy="1395750"/>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0" name="Ovaal"/>
              <p:cNvSpPr/>
              <p:nvPr/>
            </p:nvSpPr>
            <p:spPr>
              <a:xfrm>
                <a:off x="-1" y="-1"/>
                <a:ext cx="2258024" cy="3489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endParaRPr/>
              </a:p>
            </p:txBody>
          </p:sp>
        </p:grpSp>
        <p:sp>
          <p:nvSpPr>
            <p:cNvPr id="1062" name="Recipes"/>
            <p:cNvSpPr txBox="1"/>
            <p:nvPr/>
          </p:nvSpPr>
          <p:spPr>
            <a:xfrm>
              <a:off x="45719" y="542006"/>
              <a:ext cx="216658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Recipes</a:t>
              </a:r>
            </a:p>
          </p:txBody>
        </p:sp>
      </p:grpSp>
      <p:grpSp>
        <p:nvGrpSpPr>
          <p:cNvPr id="1066" name="Rectangle 35"/>
          <p:cNvGrpSpPr/>
          <p:nvPr/>
        </p:nvGrpSpPr>
        <p:grpSpPr>
          <a:xfrm>
            <a:off x="1448941" y="7329498"/>
            <a:ext cx="3507339" cy="1190045"/>
            <a:chOff x="0" y="0"/>
            <a:chExt cx="3507337" cy="1190044"/>
          </a:xfrm>
        </p:grpSpPr>
        <p:sp>
          <p:nvSpPr>
            <p:cNvPr id="1064" name="Rechthoek"/>
            <p:cNvSpPr/>
            <p:nvPr/>
          </p:nvSpPr>
          <p:spPr>
            <a:xfrm>
              <a:off x="-1" y="-1"/>
              <a:ext cx="3507339" cy="1190046"/>
            </a:xfrm>
            <a:prstGeom prst="rect">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5" name="Input sequences"/>
            <p:cNvSpPr txBox="1"/>
            <p:nvPr/>
          </p:nvSpPr>
          <p:spPr>
            <a:xfrm>
              <a:off x="45719" y="351918"/>
              <a:ext cx="3415898"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Input sequences</a:t>
              </a:r>
            </a:p>
          </p:txBody>
        </p:sp>
      </p:grpSp>
      <p:sp>
        <p:nvSpPr>
          <p:cNvPr id="1074" name="Straight Arrow Connector 36"/>
          <p:cNvSpPr/>
          <p:nvPr/>
        </p:nvSpPr>
        <p:spPr>
          <a:xfrm>
            <a:off x="3191994" y="3879531"/>
            <a:ext cx="6502" cy="1102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grpSp>
        <p:nvGrpSpPr>
          <p:cNvPr id="1070" name="Rounded Rectangle 37"/>
          <p:cNvGrpSpPr/>
          <p:nvPr/>
        </p:nvGrpSpPr>
        <p:grpSpPr>
          <a:xfrm>
            <a:off x="1640177" y="5024506"/>
            <a:ext cx="3037593" cy="1190043"/>
            <a:chOff x="0" y="0"/>
            <a:chExt cx="3037591" cy="1190041"/>
          </a:xfrm>
        </p:grpSpPr>
        <p:sp>
          <p:nvSpPr>
            <p:cNvPr id="1068" name="Afgeronde rechthoek"/>
            <p:cNvSpPr/>
            <p:nvPr/>
          </p:nvSpPr>
          <p:spPr>
            <a:xfrm>
              <a:off x="0" y="0"/>
              <a:ext cx="3037592" cy="1190042"/>
            </a:xfrm>
            <a:prstGeom prst="roundRect">
              <a:avLst>
                <a:gd name="adj" fmla="val 16667"/>
              </a:avLst>
            </a:prstGeom>
            <a:solidFill>
              <a:srgbClr val="000000"/>
            </a:solidFill>
            <a:ln w="12700" cap="flat">
              <a:noFill/>
              <a:miter lim="400000"/>
            </a:ln>
            <a:effectLst/>
          </p:spPr>
          <p:txBody>
            <a:bodyPr wrap="square" lIns="45719" tIns="45719" rIns="45719" bIns="45719" numCol="1" anchor="ctr">
              <a:noAutofit/>
            </a:bodyPr>
            <a:lstStyle/>
            <a:p>
              <a:pPr algn="ctr"/>
              <a:endParaRPr/>
            </a:p>
          </p:txBody>
        </p:sp>
        <p:sp>
          <p:nvSpPr>
            <p:cNvPr id="1069" name="Clean, tokenize"/>
            <p:cNvSpPr txBox="1"/>
            <p:nvPr/>
          </p:nvSpPr>
          <p:spPr>
            <a:xfrm>
              <a:off x="103813" y="351917"/>
              <a:ext cx="282996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Clean, tokenize</a:t>
              </a:r>
            </a:p>
          </p:txBody>
        </p:sp>
      </p:grpSp>
      <p:sp>
        <p:nvSpPr>
          <p:cNvPr id="1075" name="Straight Arrow Connector 36"/>
          <p:cNvSpPr/>
          <p:nvPr/>
        </p:nvSpPr>
        <p:spPr>
          <a:xfrm>
            <a:off x="3156893" y="6257154"/>
            <a:ext cx="45719" cy="10361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50800">
            <a:solidFill>
              <a:srgbClr val="000000"/>
            </a:solidFill>
            <a:tailEnd type="stealth"/>
          </a:ln>
        </p:spPr>
        <p:txBody>
          <a:bodyPr/>
          <a:lstStyle/>
          <a:p>
            <a:endParaRPr/>
          </a:p>
        </p:txBody>
      </p:sp>
      <p:sp>
        <p:nvSpPr>
          <p:cNvPr id="1072" name="Rectangle 31"/>
          <p:cNvSpPr txBox="1"/>
          <p:nvPr/>
        </p:nvSpPr>
        <p:spPr>
          <a:xfrm>
            <a:off x="5665028" y="1204714"/>
            <a:ext cx="4999232"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Recipe steps</a:t>
            </a:r>
          </a:p>
        </p:txBody>
      </p:sp>
      <p:sp>
        <p:nvSpPr>
          <p:cNvPr id="1073" name="Rectangle 30"/>
          <p:cNvSpPr txBox="1"/>
          <p:nvPr/>
        </p:nvSpPr>
        <p:spPr>
          <a:xfrm>
            <a:off x="12505367" y="2354289"/>
            <a:ext cx="8301656" cy="892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['stir', 'cheese', 'melt', 'ingredient', 'incorporate', 'minute']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altijd"/>
          <p:cNvSpPr txBox="1"/>
          <p:nvPr/>
        </p:nvSpPr>
        <p:spPr>
          <a:xfrm>
            <a:off x="6756340"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80" name="1"/>
          <p:cNvSpPr/>
          <p:nvPr/>
        </p:nvSpPr>
        <p:spPr>
          <a:xfrm>
            <a:off x="12378974" y="953403"/>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1" name="5"/>
          <p:cNvSpPr/>
          <p:nvPr/>
        </p:nvSpPr>
        <p:spPr>
          <a:xfrm>
            <a:off x="12378974" y="2158838"/>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5</a:t>
            </a:r>
          </a:p>
        </p:txBody>
      </p:sp>
      <p:sp>
        <p:nvSpPr>
          <p:cNvPr id="1082" name="1"/>
          <p:cNvSpPr/>
          <p:nvPr/>
        </p:nvSpPr>
        <p:spPr>
          <a:xfrm>
            <a:off x="12378974" y="336427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3" name="6"/>
          <p:cNvSpPr/>
          <p:nvPr/>
        </p:nvSpPr>
        <p:spPr>
          <a:xfrm>
            <a:off x="12378974" y="456970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6</a:t>
            </a:r>
          </a:p>
        </p:txBody>
      </p:sp>
      <p:sp>
        <p:nvSpPr>
          <p:cNvPr id="1084" name="1"/>
          <p:cNvSpPr/>
          <p:nvPr/>
        </p:nvSpPr>
        <p:spPr>
          <a:xfrm>
            <a:off x="12378974" y="5775142"/>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1</a:t>
            </a:r>
          </a:p>
        </p:txBody>
      </p:sp>
      <p:sp>
        <p:nvSpPr>
          <p:cNvPr id="1085" name="2"/>
          <p:cNvSpPr/>
          <p:nvPr/>
        </p:nvSpPr>
        <p:spPr>
          <a:xfrm>
            <a:off x="12378974" y="6980577"/>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2</a:t>
            </a:r>
          </a:p>
        </p:txBody>
      </p:sp>
      <p:sp>
        <p:nvSpPr>
          <p:cNvPr id="1086" name="4"/>
          <p:cNvSpPr/>
          <p:nvPr/>
        </p:nvSpPr>
        <p:spPr>
          <a:xfrm>
            <a:off x="12378974" y="8186012"/>
            <a:ext cx="942622" cy="958151"/>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4</a:t>
            </a:r>
          </a:p>
        </p:txBody>
      </p:sp>
      <p:sp>
        <p:nvSpPr>
          <p:cNvPr id="1087" name="3"/>
          <p:cNvSpPr/>
          <p:nvPr/>
        </p:nvSpPr>
        <p:spPr>
          <a:xfrm>
            <a:off x="12378974" y="9391447"/>
            <a:ext cx="942622" cy="958150"/>
          </a:xfrm>
          <a:prstGeom prst="rect">
            <a:avLst/>
          </a:prstGeom>
          <a:solidFill>
            <a:srgbClr val="88FA4E">
              <a:alpha val="50000"/>
            </a:srgbClr>
          </a:solidFill>
          <a:ln w="50800">
            <a:solidFill>
              <a:srgbClr val="0171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1862" tIns="41862" rIns="41862" bIns="41862" anchor="ctr"/>
          <a:lstStyle>
            <a:lvl1pPr algn="ctr" defTabSz="680273">
              <a:defRPr sz="3800">
                <a:latin typeface="Menlo Regular"/>
                <a:ea typeface="Menlo Regular"/>
                <a:cs typeface="Menlo Regular"/>
                <a:sym typeface="Menlo Regular"/>
              </a:defRPr>
            </a:lvl1pPr>
          </a:lstStyle>
          <a:p>
            <a:r>
              <a:t>3</a:t>
            </a:r>
          </a:p>
        </p:txBody>
      </p:sp>
      <p:sp>
        <p:nvSpPr>
          <p:cNvPr id="1088" name="november"/>
          <p:cNvSpPr txBox="1"/>
          <p:nvPr/>
        </p:nvSpPr>
        <p:spPr>
          <a:xfrm>
            <a:off x="6756340"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089" name="altijd"/>
          <p:cNvSpPr txBox="1"/>
          <p:nvPr/>
        </p:nvSpPr>
        <p:spPr>
          <a:xfrm>
            <a:off x="6756340"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0" name="regen"/>
          <p:cNvSpPr txBox="1"/>
          <p:nvPr/>
        </p:nvSpPr>
        <p:spPr>
          <a:xfrm>
            <a:off x="6756340"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091" name="altijd"/>
          <p:cNvSpPr txBox="1"/>
          <p:nvPr/>
        </p:nvSpPr>
        <p:spPr>
          <a:xfrm>
            <a:off x="6756340"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092" name="dit"/>
          <p:cNvSpPr txBox="1"/>
          <p:nvPr/>
        </p:nvSpPr>
        <p:spPr>
          <a:xfrm>
            <a:off x="6756340"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093" name="lege"/>
          <p:cNvSpPr txBox="1"/>
          <p:nvPr/>
        </p:nvSpPr>
        <p:spPr>
          <a:xfrm>
            <a:off x="6756340"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094" name="hart"/>
          <p:cNvSpPr txBox="1"/>
          <p:nvPr/>
        </p:nvSpPr>
        <p:spPr>
          <a:xfrm>
            <a:off x="6756340"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095" name="Lijn"/>
          <p:cNvSpPr/>
          <p:nvPr/>
        </p:nvSpPr>
        <p:spPr>
          <a:xfrm>
            <a:off x="10137538"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6" name="Lijn"/>
          <p:cNvSpPr/>
          <p:nvPr/>
        </p:nvSpPr>
        <p:spPr>
          <a:xfrm>
            <a:off x="10137538"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7" name="Lijn"/>
          <p:cNvSpPr/>
          <p:nvPr/>
        </p:nvSpPr>
        <p:spPr>
          <a:xfrm>
            <a:off x="10137538"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8" name="Lijn"/>
          <p:cNvSpPr/>
          <p:nvPr/>
        </p:nvSpPr>
        <p:spPr>
          <a:xfrm>
            <a:off x="10137538"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099" name="Lijn"/>
          <p:cNvSpPr/>
          <p:nvPr/>
        </p:nvSpPr>
        <p:spPr>
          <a:xfrm>
            <a:off x="10137538"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0" name="Lijn"/>
          <p:cNvSpPr/>
          <p:nvPr/>
        </p:nvSpPr>
        <p:spPr>
          <a:xfrm>
            <a:off x="10137538"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1" name="Lijn"/>
          <p:cNvSpPr/>
          <p:nvPr/>
        </p:nvSpPr>
        <p:spPr>
          <a:xfrm>
            <a:off x="10137538"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02" name="Lijn"/>
          <p:cNvSpPr/>
          <p:nvPr/>
        </p:nvSpPr>
        <p:spPr>
          <a:xfrm>
            <a:off x="10137538"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2" name="Tekstvak 1">
            <a:extLst>
              <a:ext uri="{FF2B5EF4-FFF2-40B4-BE49-F238E27FC236}">
                <a16:creationId xmlns:a16="http://schemas.microsoft.com/office/drawing/2014/main" id="{4E4F1346-AFC6-DBCD-23D5-E5D80125AA61}"/>
              </a:ext>
            </a:extLst>
          </p:cNvPr>
          <p:cNvSpPr txBox="1"/>
          <p:nvPr/>
        </p:nvSpPr>
        <p:spPr>
          <a:xfrm>
            <a:off x="16848667" y="9000026"/>
            <a:ext cx="299720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4400" i="1"/>
              <a:t>bag of words</a:t>
            </a:r>
            <a:endParaRPr kumimoji="0" lang="nl-NL" sz="4400" b="0" i="1"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lstStyle/>
          <a:p>
            <a:r>
              <a:rPr lang="nl-NL"/>
              <a:t>Dimensionaliteitsreductie</a:t>
            </a:r>
          </a:p>
          <a:p>
            <a:pPr lvl="1"/>
            <a:r>
              <a:rPr lang="nl-NL"/>
              <a:t>Hoe verminder je het aantal features met zo min mogelijk informatieverlies?</a:t>
            </a:r>
          </a:p>
          <a:p>
            <a:r>
              <a:rPr lang="nl-NL"/>
              <a:t>Word embeddings</a:t>
            </a:r>
          </a:p>
          <a:p>
            <a:pPr lvl="1"/>
            <a:r>
              <a:rPr lang="nl-NL"/>
              <a:t>Hoe codeer je woorden zodat een neuraal netwerk ermee kan werken?</a:t>
            </a:r>
          </a:p>
          <a:p>
            <a:r>
              <a:rPr lang="nl-NL"/>
              <a:t>Recurrente neurale netwerken</a:t>
            </a:r>
          </a:p>
          <a:p>
            <a:pPr lvl="1"/>
            <a:r>
              <a:rPr lang="nl-NL"/>
              <a:t>Hoe bouw je een netwerk met context en geheugen, bijvoorbeeld voor NLP?</a:t>
            </a:r>
          </a:p>
        </p:txBody>
      </p:sp>
    </p:spTree>
    <p:extLst>
      <p:ext uri="{BB962C8B-B14F-4D97-AF65-F5344CB8AC3E}">
        <p14:creationId xmlns:p14="http://schemas.microsoft.com/office/powerpoint/2010/main" val="271454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grpSp>
        <p:nvGrpSpPr>
          <p:cNvPr id="1111" name="Groepeer"/>
          <p:cNvGrpSpPr/>
          <p:nvPr/>
        </p:nvGrpSpPr>
        <p:grpSpPr>
          <a:xfrm>
            <a:off x="9876861" y="953403"/>
            <a:ext cx="5973012" cy="958150"/>
            <a:chOff x="0" y="0"/>
            <a:chExt cx="5973011" cy="958149"/>
          </a:xfrm>
        </p:grpSpPr>
        <p:sp>
          <p:nvSpPr>
            <p:cNvPr id="1105"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06"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7"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8"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09"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0"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18" name="Groepeer"/>
          <p:cNvGrpSpPr/>
          <p:nvPr/>
        </p:nvGrpSpPr>
        <p:grpSpPr>
          <a:xfrm>
            <a:off x="9876861" y="2158838"/>
            <a:ext cx="5973012" cy="958150"/>
            <a:chOff x="0" y="0"/>
            <a:chExt cx="5973011" cy="958149"/>
          </a:xfrm>
        </p:grpSpPr>
        <p:sp>
          <p:nvSpPr>
            <p:cNvPr id="1112"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3"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4"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5"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16" name="1"/>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17"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25" name="Groepeer"/>
          <p:cNvGrpSpPr/>
          <p:nvPr/>
        </p:nvGrpSpPr>
        <p:grpSpPr>
          <a:xfrm>
            <a:off x="9876861" y="3364272"/>
            <a:ext cx="5973012" cy="958151"/>
            <a:chOff x="0" y="0"/>
            <a:chExt cx="5973011" cy="958149"/>
          </a:xfrm>
        </p:grpSpPr>
        <p:sp>
          <p:nvSpPr>
            <p:cNvPr id="1119"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20"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1"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2"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3"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4"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32" name="Groepeer"/>
          <p:cNvGrpSpPr/>
          <p:nvPr/>
        </p:nvGrpSpPr>
        <p:grpSpPr>
          <a:xfrm>
            <a:off x="9876861" y="4569707"/>
            <a:ext cx="5973012" cy="958151"/>
            <a:chOff x="0" y="0"/>
            <a:chExt cx="5973011" cy="958149"/>
          </a:xfrm>
        </p:grpSpPr>
        <p:sp>
          <p:nvSpPr>
            <p:cNvPr id="1126"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7"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8"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29"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0"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1" name="1"/>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grpSp>
      <p:grpSp>
        <p:nvGrpSpPr>
          <p:cNvPr id="1139" name="Groepeer"/>
          <p:cNvGrpSpPr/>
          <p:nvPr/>
        </p:nvGrpSpPr>
        <p:grpSpPr>
          <a:xfrm>
            <a:off x="9876861" y="5775142"/>
            <a:ext cx="5973012" cy="958150"/>
            <a:chOff x="0" y="0"/>
            <a:chExt cx="5973011" cy="958149"/>
          </a:xfrm>
        </p:grpSpPr>
        <p:sp>
          <p:nvSpPr>
            <p:cNvPr id="1133" name="1"/>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34"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5"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6"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7"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38"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46" name="Groepeer"/>
          <p:cNvGrpSpPr/>
          <p:nvPr/>
        </p:nvGrpSpPr>
        <p:grpSpPr>
          <a:xfrm>
            <a:off x="9876861" y="6980577"/>
            <a:ext cx="5973012" cy="958151"/>
            <a:chOff x="0" y="0"/>
            <a:chExt cx="5973011" cy="958149"/>
          </a:xfrm>
        </p:grpSpPr>
        <p:sp>
          <p:nvSpPr>
            <p:cNvPr id="1140"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1" name="1"/>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42"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3"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4"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5"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53" name="Groepeer"/>
          <p:cNvGrpSpPr/>
          <p:nvPr/>
        </p:nvGrpSpPr>
        <p:grpSpPr>
          <a:xfrm>
            <a:off x="9876861" y="8186012"/>
            <a:ext cx="5973012" cy="958151"/>
            <a:chOff x="0" y="0"/>
            <a:chExt cx="5973011" cy="958149"/>
          </a:xfrm>
        </p:grpSpPr>
        <p:sp>
          <p:nvSpPr>
            <p:cNvPr id="1147"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8"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49" name="0"/>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0" name="1"/>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1"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2"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grpSp>
        <p:nvGrpSpPr>
          <p:cNvPr id="1160" name="Groepeer"/>
          <p:cNvGrpSpPr/>
          <p:nvPr/>
        </p:nvGrpSpPr>
        <p:grpSpPr>
          <a:xfrm>
            <a:off x="9876861" y="9391447"/>
            <a:ext cx="5973012" cy="958150"/>
            <a:chOff x="0" y="0"/>
            <a:chExt cx="5973011" cy="958149"/>
          </a:xfrm>
        </p:grpSpPr>
        <p:sp>
          <p:nvSpPr>
            <p:cNvPr id="1154" name="0"/>
            <p:cNvSpPr/>
            <p:nvPr/>
          </p:nvSpPr>
          <p:spPr>
            <a:xfrm>
              <a:off x="0"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5" name="0"/>
            <p:cNvSpPr/>
            <p:nvPr/>
          </p:nvSpPr>
          <p:spPr>
            <a:xfrm>
              <a:off x="1006078"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6" name="1"/>
            <p:cNvSpPr/>
            <p:nvPr/>
          </p:nvSpPr>
          <p:spPr>
            <a:xfrm>
              <a:off x="2012156" y="0"/>
              <a:ext cx="942621"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1</a:t>
              </a:r>
            </a:p>
          </p:txBody>
        </p:sp>
        <p:sp>
          <p:nvSpPr>
            <p:cNvPr id="1157" name="0"/>
            <p:cNvSpPr/>
            <p:nvPr/>
          </p:nvSpPr>
          <p:spPr>
            <a:xfrm>
              <a:off x="3018234"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8" name="0"/>
            <p:cNvSpPr/>
            <p:nvPr/>
          </p:nvSpPr>
          <p:spPr>
            <a:xfrm>
              <a:off x="4024312"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sp>
          <p:nvSpPr>
            <p:cNvPr id="1159" name="0"/>
            <p:cNvSpPr/>
            <p:nvPr/>
          </p:nvSpPr>
          <p:spPr>
            <a:xfrm>
              <a:off x="5030390" y="0"/>
              <a:ext cx="942622" cy="958150"/>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3800">
                  <a:latin typeface="Menlo Regular"/>
                  <a:ea typeface="Menlo Regular"/>
                  <a:cs typeface="Menlo Regular"/>
                  <a:sym typeface="Menlo Regular"/>
                </a:defRPr>
              </a:lvl1pPr>
            </a:lstStyle>
            <a:p>
              <a:r>
                <a:t>0</a:t>
              </a:r>
            </a:p>
          </p:txBody>
        </p:sp>
      </p:grpSp>
      <p:sp>
        <p:nvSpPr>
          <p:cNvPr id="1161"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62"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3"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64"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65"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66"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67"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68"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69"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0"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1"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2"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3"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4"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75"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2" name="Tekstvak 1">
            <a:extLst>
              <a:ext uri="{FF2B5EF4-FFF2-40B4-BE49-F238E27FC236}">
                <a16:creationId xmlns:a16="http://schemas.microsoft.com/office/drawing/2014/main" id="{F8B29F87-39FB-DEF6-2939-7614AA6DA4D2}"/>
              </a:ext>
            </a:extLst>
          </p:cNvPr>
          <p:cNvSpPr txBox="1"/>
          <p:nvPr/>
        </p:nvSpPr>
        <p:spPr>
          <a:xfrm>
            <a:off x="16848667" y="9000026"/>
            <a:ext cx="299720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4400" i="1"/>
              <a:t>one-hot encoding</a:t>
            </a:r>
            <a:endParaRPr kumimoji="0" lang="nl-NL" sz="4400" b="0" i="1" u="none" strike="noStrike" cap="none" spc="0" normalizeH="0" baseline="0">
              <a:ln>
                <a:noFill/>
              </a:ln>
              <a:solidFill>
                <a:srgbClr val="000000"/>
              </a:solidFill>
              <a:effectLst/>
              <a:uFillTx/>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Er zit geen koffie meer in de bus."/>
          <p:cNvSpPr txBox="1"/>
          <p:nvPr/>
        </p:nvSpPr>
        <p:spPr>
          <a:xfrm>
            <a:off x="5930177" y="4326782"/>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Er zit geen koffie meer in </a:t>
            </a:r>
            <a:r>
              <a:rPr b="1"/>
              <a:t>de bus</a:t>
            </a:r>
            <a:r>
              <a:t>.</a:t>
            </a:r>
          </a:p>
        </p:txBody>
      </p:sp>
      <p:sp>
        <p:nvSpPr>
          <p:cNvPr id="1178" name="Nu is de bus weer te laat!"/>
          <p:cNvSpPr txBox="1"/>
          <p:nvPr/>
        </p:nvSpPr>
        <p:spPr>
          <a:xfrm>
            <a:off x="5930177" y="6270018"/>
            <a:ext cx="8243746" cy="70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1200"/>
              </a:spcBef>
              <a:defRPr sz="4800">
                <a:latin typeface="+mj-lt"/>
                <a:ea typeface="+mj-ea"/>
                <a:cs typeface="+mj-cs"/>
                <a:sym typeface="Calibri"/>
              </a:defRPr>
            </a:pPr>
            <a:r>
              <a:t>Nu is </a:t>
            </a:r>
            <a:r>
              <a:rPr b="1"/>
              <a:t>de bus</a:t>
            </a:r>
            <a:r>
              <a:t> weer te laat!</a:t>
            </a:r>
          </a:p>
        </p:txBody>
      </p:sp>
      <p:sp>
        <p:nvSpPr>
          <p:cNvPr id="1179" name="Probleem van synoniemen"/>
          <p:cNvSpPr txBox="1"/>
          <p:nvPr/>
        </p:nvSpPr>
        <p:spPr>
          <a:xfrm>
            <a:off x="6524964" y="255816"/>
            <a:ext cx="7054173"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Probleem van </a:t>
            </a:r>
            <a:r>
              <a:rPr lang="nl-NL"/>
              <a:t>hom</a:t>
            </a:r>
            <a:r>
              <a:t>oniemen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altijd"/>
          <p:cNvSpPr txBox="1"/>
          <p:nvPr/>
        </p:nvSpPr>
        <p:spPr>
          <a:xfrm>
            <a:off x="4254227" y="100961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4" name="november"/>
          <p:cNvSpPr txBox="1"/>
          <p:nvPr/>
        </p:nvSpPr>
        <p:spPr>
          <a:xfrm>
            <a:off x="4254227" y="2215049"/>
            <a:ext cx="3277181"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november</a:t>
            </a:r>
          </a:p>
        </p:txBody>
      </p:sp>
      <p:sp>
        <p:nvSpPr>
          <p:cNvPr id="1185" name="altijd"/>
          <p:cNvSpPr txBox="1"/>
          <p:nvPr/>
        </p:nvSpPr>
        <p:spPr>
          <a:xfrm>
            <a:off x="4254227" y="342048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6" name="regen"/>
          <p:cNvSpPr txBox="1"/>
          <p:nvPr/>
        </p:nvSpPr>
        <p:spPr>
          <a:xfrm>
            <a:off x="4254227" y="4625919"/>
            <a:ext cx="2084398"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regen</a:t>
            </a:r>
          </a:p>
        </p:txBody>
      </p:sp>
      <p:sp>
        <p:nvSpPr>
          <p:cNvPr id="1187" name="altijd"/>
          <p:cNvSpPr txBox="1"/>
          <p:nvPr/>
        </p:nvSpPr>
        <p:spPr>
          <a:xfrm>
            <a:off x="4254227" y="5831354"/>
            <a:ext cx="2481993"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altijd</a:t>
            </a:r>
          </a:p>
        </p:txBody>
      </p:sp>
      <p:sp>
        <p:nvSpPr>
          <p:cNvPr id="1188" name="dit"/>
          <p:cNvSpPr txBox="1"/>
          <p:nvPr/>
        </p:nvSpPr>
        <p:spPr>
          <a:xfrm>
            <a:off x="4254227" y="7036789"/>
            <a:ext cx="1289210"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dit</a:t>
            </a:r>
          </a:p>
        </p:txBody>
      </p:sp>
      <p:sp>
        <p:nvSpPr>
          <p:cNvPr id="1189" name="lege"/>
          <p:cNvSpPr txBox="1"/>
          <p:nvPr/>
        </p:nvSpPr>
        <p:spPr>
          <a:xfrm>
            <a:off x="4254227" y="8242224"/>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lege</a:t>
            </a:r>
          </a:p>
        </p:txBody>
      </p:sp>
      <p:sp>
        <p:nvSpPr>
          <p:cNvPr id="1190" name="hart"/>
          <p:cNvSpPr txBox="1"/>
          <p:nvPr/>
        </p:nvSpPr>
        <p:spPr>
          <a:xfrm>
            <a:off x="4254227" y="9447659"/>
            <a:ext cx="1686804" cy="845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5200">
                <a:latin typeface="Menlo Regular"/>
                <a:ea typeface="Menlo Regular"/>
                <a:cs typeface="Menlo Regular"/>
                <a:sym typeface="Menlo Regular"/>
              </a:defRPr>
            </a:lvl1pPr>
          </a:lstStyle>
          <a:p>
            <a:r>
              <a:t>hart</a:t>
            </a:r>
          </a:p>
        </p:txBody>
      </p:sp>
      <p:sp>
        <p:nvSpPr>
          <p:cNvPr id="1191" name="Lijn"/>
          <p:cNvSpPr/>
          <p:nvPr/>
        </p:nvSpPr>
        <p:spPr>
          <a:xfrm>
            <a:off x="7635425" y="143247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2" name="Lijn"/>
          <p:cNvSpPr/>
          <p:nvPr/>
        </p:nvSpPr>
        <p:spPr>
          <a:xfrm>
            <a:off x="7635425" y="263791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3" name="Lijn"/>
          <p:cNvSpPr/>
          <p:nvPr/>
        </p:nvSpPr>
        <p:spPr>
          <a:xfrm>
            <a:off x="7635425" y="384334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4" name="Lijn"/>
          <p:cNvSpPr/>
          <p:nvPr/>
        </p:nvSpPr>
        <p:spPr>
          <a:xfrm>
            <a:off x="7635425" y="504878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5" name="Lijn"/>
          <p:cNvSpPr/>
          <p:nvPr/>
        </p:nvSpPr>
        <p:spPr>
          <a:xfrm>
            <a:off x="7635425" y="625421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6" name="Lijn"/>
          <p:cNvSpPr/>
          <p:nvPr/>
        </p:nvSpPr>
        <p:spPr>
          <a:xfrm>
            <a:off x="7635425" y="7459652"/>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7" name="Lijn"/>
          <p:cNvSpPr/>
          <p:nvPr/>
        </p:nvSpPr>
        <p:spPr>
          <a:xfrm>
            <a:off x="7635425" y="8665087"/>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
        <p:nvSpPr>
          <p:cNvPr id="1198" name="Lijn"/>
          <p:cNvSpPr/>
          <p:nvPr/>
        </p:nvSpPr>
        <p:spPr>
          <a:xfrm>
            <a:off x="7635425" y="9870521"/>
            <a:ext cx="1707225" cy="1"/>
          </a:xfrm>
          <a:prstGeom prst="line">
            <a:avLst/>
          </a:prstGeom>
          <a:ln w="50800">
            <a:solidFill>
              <a:srgbClr val="0171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grpSp>
        <p:nvGrpSpPr>
          <p:cNvPr id="1203" name="Groepeer"/>
          <p:cNvGrpSpPr/>
          <p:nvPr/>
        </p:nvGrpSpPr>
        <p:grpSpPr>
          <a:xfrm>
            <a:off x="9854293" y="893722"/>
            <a:ext cx="5047735" cy="1077512"/>
            <a:chOff x="0" y="0"/>
            <a:chExt cx="5047733" cy="1077511"/>
          </a:xfrm>
        </p:grpSpPr>
        <p:sp>
          <p:nvSpPr>
            <p:cNvPr id="119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08" name="Groepeer"/>
          <p:cNvGrpSpPr/>
          <p:nvPr/>
        </p:nvGrpSpPr>
        <p:grpSpPr>
          <a:xfrm>
            <a:off x="9854293" y="3304591"/>
            <a:ext cx="5047735" cy="1077512"/>
            <a:chOff x="0" y="0"/>
            <a:chExt cx="5047733" cy="1077511"/>
          </a:xfrm>
        </p:grpSpPr>
        <p:sp>
          <p:nvSpPr>
            <p:cNvPr id="1204"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6"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07"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3" name="Groepeer"/>
          <p:cNvGrpSpPr/>
          <p:nvPr/>
        </p:nvGrpSpPr>
        <p:grpSpPr>
          <a:xfrm>
            <a:off x="9854293" y="5715461"/>
            <a:ext cx="5047735" cy="1077512"/>
            <a:chOff x="0" y="0"/>
            <a:chExt cx="5047733" cy="1077511"/>
          </a:xfrm>
        </p:grpSpPr>
        <p:sp>
          <p:nvSpPr>
            <p:cNvPr id="1209" name="0.23"/>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0"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18" name="Groepeer"/>
          <p:cNvGrpSpPr/>
          <p:nvPr/>
        </p:nvGrpSpPr>
        <p:grpSpPr>
          <a:xfrm>
            <a:off x="9854293" y="2099157"/>
            <a:ext cx="5047735" cy="1077512"/>
            <a:chOff x="0" y="0"/>
            <a:chExt cx="5047733" cy="1077511"/>
          </a:xfrm>
        </p:grpSpPr>
        <p:sp>
          <p:nvSpPr>
            <p:cNvPr id="1214" name="0.86"/>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0.86</a:t>
              </a:r>
            </a:p>
          </p:txBody>
        </p:sp>
        <p:sp>
          <p:nvSpPr>
            <p:cNvPr id="1215" name="0.2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16" name="0.34"/>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0.34</a:t>
              </a:r>
            </a:p>
          </p:txBody>
        </p:sp>
        <p:sp>
          <p:nvSpPr>
            <p:cNvPr id="1217" name="0.58"/>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0.58</a:t>
              </a:r>
            </a:p>
          </p:txBody>
        </p:sp>
      </p:grpSp>
      <p:grpSp>
        <p:nvGrpSpPr>
          <p:cNvPr id="1223" name="Groepeer"/>
          <p:cNvGrpSpPr/>
          <p:nvPr/>
        </p:nvGrpSpPr>
        <p:grpSpPr>
          <a:xfrm>
            <a:off x="9854293" y="4510027"/>
            <a:ext cx="5047735" cy="1077512"/>
            <a:chOff x="0" y="0"/>
            <a:chExt cx="5047733" cy="1077511"/>
          </a:xfrm>
        </p:grpSpPr>
        <p:sp>
          <p:nvSpPr>
            <p:cNvPr id="1219" name="0.74"/>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0.74</a:t>
              </a:r>
            </a:p>
          </p:txBody>
        </p:sp>
        <p:sp>
          <p:nvSpPr>
            <p:cNvPr id="1220" name="0.12"/>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0.12</a:t>
              </a:r>
            </a:p>
          </p:txBody>
        </p:sp>
        <p:sp>
          <p:nvSpPr>
            <p:cNvPr id="1221" name="0.23"/>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sp>
          <p:nvSpPr>
            <p:cNvPr id="1222" name="0.2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0.29</a:t>
              </a:r>
            </a:p>
          </p:txBody>
        </p:sp>
      </p:grpSp>
      <p:grpSp>
        <p:nvGrpSpPr>
          <p:cNvPr id="1228" name="Groepeer"/>
          <p:cNvGrpSpPr/>
          <p:nvPr/>
        </p:nvGrpSpPr>
        <p:grpSpPr>
          <a:xfrm>
            <a:off x="9854293" y="6920896"/>
            <a:ext cx="5047735" cy="1077512"/>
            <a:chOff x="0" y="0"/>
            <a:chExt cx="5047733" cy="1077511"/>
          </a:xfrm>
        </p:grpSpPr>
        <p:sp>
          <p:nvSpPr>
            <p:cNvPr id="1224" name="0.25"/>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0.25</a:t>
              </a:r>
            </a:p>
          </p:txBody>
        </p:sp>
        <p:sp>
          <p:nvSpPr>
            <p:cNvPr id="1225" name="0.83"/>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0.83</a:t>
              </a:r>
            </a:p>
          </p:txBody>
        </p:sp>
        <p:sp>
          <p:nvSpPr>
            <p:cNvPr id="1226" name="0.19"/>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0.19</a:t>
              </a:r>
            </a:p>
          </p:txBody>
        </p:sp>
        <p:sp>
          <p:nvSpPr>
            <p:cNvPr id="1227" name="0.0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0.03</a:t>
              </a:r>
            </a:p>
          </p:txBody>
        </p:sp>
      </p:grpSp>
      <p:grpSp>
        <p:nvGrpSpPr>
          <p:cNvPr id="1233" name="Groepeer"/>
          <p:cNvGrpSpPr/>
          <p:nvPr/>
        </p:nvGrpSpPr>
        <p:grpSpPr>
          <a:xfrm>
            <a:off x="9854293" y="8126331"/>
            <a:ext cx="5047735" cy="1077512"/>
            <a:chOff x="0" y="0"/>
            <a:chExt cx="5047733" cy="1077511"/>
          </a:xfrm>
        </p:grpSpPr>
        <p:sp>
          <p:nvSpPr>
            <p:cNvPr id="1229" name="0.38"/>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0.38</a:t>
              </a:r>
            </a:p>
          </p:txBody>
        </p:sp>
        <p:sp>
          <p:nvSpPr>
            <p:cNvPr id="1230" name="0.04"/>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0.04</a:t>
              </a:r>
            </a:p>
          </p:txBody>
        </p:sp>
        <p:sp>
          <p:nvSpPr>
            <p:cNvPr id="1231" name="0.0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0.01</a:t>
              </a:r>
            </a:p>
          </p:txBody>
        </p:sp>
        <p:sp>
          <p:nvSpPr>
            <p:cNvPr id="1232" name="0.23"/>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0.23</a:t>
              </a:r>
            </a:p>
          </p:txBody>
        </p:sp>
      </p:grpSp>
      <p:grpSp>
        <p:nvGrpSpPr>
          <p:cNvPr id="1238" name="Groepeer"/>
          <p:cNvGrpSpPr/>
          <p:nvPr/>
        </p:nvGrpSpPr>
        <p:grpSpPr>
          <a:xfrm>
            <a:off x="9854293" y="9331766"/>
            <a:ext cx="5047735" cy="1077512"/>
            <a:chOff x="0" y="0"/>
            <a:chExt cx="5047733" cy="1077511"/>
          </a:xfrm>
        </p:grpSpPr>
        <p:sp>
          <p:nvSpPr>
            <p:cNvPr id="1234" name="0.92"/>
            <p:cNvSpPr/>
            <p:nvPr/>
          </p:nvSpPr>
          <p:spPr>
            <a:xfrm>
              <a:off x="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0.92</a:t>
              </a:r>
            </a:p>
          </p:txBody>
        </p:sp>
        <p:sp>
          <p:nvSpPr>
            <p:cNvPr id="1235" name="0.39"/>
            <p:cNvSpPr/>
            <p:nvPr/>
          </p:nvSpPr>
          <p:spPr>
            <a:xfrm>
              <a:off x="1308924"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0.39</a:t>
              </a:r>
            </a:p>
          </p:txBody>
        </p:sp>
        <p:sp>
          <p:nvSpPr>
            <p:cNvPr id="1236" name="0.21"/>
            <p:cNvSpPr/>
            <p:nvPr/>
          </p:nvSpPr>
          <p:spPr>
            <a:xfrm>
              <a:off x="2617850"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0.21</a:t>
              </a:r>
            </a:p>
          </p:txBody>
        </p:sp>
        <p:sp>
          <p:nvSpPr>
            <p:cNvPr id="1237" name="0.09"/>
            <p:cNvSpPr/>
            <p:nvPr/>
          </p:nvSpPr>
          <p:spPr>
            <a:xfrm>
              <a:off x="3926775" y="0"/>
              <a:ext cx="1120959" cy="1077512"/>
            </a:xfrm>
            <a:prstGeom prst="rect">
              <a:avLst/>
            </a:prstGeom>
            <a:solidFill>
              <a:srgbClr val="88FA4E">
                <a:alpha val="50000"/>
              </a:srgbClr>
            </a:solidFill>
            <a:ln w="50800" cap="flat">
              <a:solidFill>
                <a:srgbClr val="0171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1862" tIns="41862" rIns="41862" bIns="41862" numCol="1" anchor="ctr">
              <a:noAutofit/>
            </a:bodyPr>
            <a:lstStyle>
              <a:lvl1pPr algn="ctr" defTabSz="680273">
                <a:defRPr sz="2800">
                  <a:latin typeface="Menlo Regular"/>
                  <a:ea typeface="Menlo Regular"/>
                  <a:cs typeface="Menlo Regular"/>
                  <a:sym typeface="Menlo Regular"/>
                </a:defRPr>
              </a:lvl1pPr>
            </a:lstStyle>
            <a:p>
              <a:r>
                <a:t>0.09</a:t>
              </a:r>
            </a:p>
          </p:txBody>
        </p:sp>
      </p:grpSp>
      <p:sp>
        <p:nvSpPr>
          <p:cNvPr id="1239" name="d1"/>
          <p:cNvSpPr txBox="1"/>
          <p:nvPr/>
        </p:nvSpPr>
        <p:spPr>
          <a:xfrm>
            <a:off x="10151226" y="121999"/>
            <a:ext cx="562314"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d1</a:t>
            </a:r>
          </a:p>
        </p:txBody>
      </p:sp>
      <p:sp>
        <p:nvSpPr>
          <p:cNvPr id="1240" name="d2"/>
          <p:cNvSpPr txBox="1"/>
          <p:nvPr/>
        </p:nvSpPr>
        <p:spPr>
          <a:xfrm>
            <a:off x="11460212"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d2</a:t>
            </a:r>
          </a:p>
        </p:txBody>
      </p:sp>
      <p:sp>
        <p:nvSpPr>
          <p:cNvPr id="1241" name="d3"/>
          <p:cNvSpPr txBox="1"/>
          <p:nvPr/>
        </p:nvSpPr>
        <p:spPr>
          <a:xfrm>
            <a:off x="12769198"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d3</a:t>
            </a:r>
          </a:p>
        </p:txBody>
      </p:sp>
      <p:sp>
        <p:nvSpPr>
          <p:cNvPr id="1242" name="d4"/>
          <p:cNvSpPr txBox="1"/>
          <p:nvPr/>
        </p:nvSpPr>
        <p:spPr>
          <a:xfrm>
            <a:off x="14078184" y="121999"/>
            <a:ext cx="562313" cy="6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1862" tIns="41862" rIns="41862" bIns="41862" anchor="ctr">
            <a:spAutoFit/>
          </a:bodyPr>
          <a:lstStyle>
            <a:lvl1pPr defTabSz="2009371">
              <a:lnSpc>
                <a:spcPct val="90000"/>
              </a:lnSpc>
              <a:spcBef>
                <a:spcPts val="3700"/>
              </a:spcBef>
              <a:defRPr sz="3600" i="1">
                <a:latin typeface="Didot"/>
                <a:ea typeface="Didot"/>
                <a:cs typeface="Didot"/>
                <a:sym typeface="Didot"/>
              </a:defRPr>
            </a:lvl1pPr>
          </a:lstStyle>
          <a:p>
            <a:r>
              <a:t>d4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TextBox 8"/>
          <p:cNvSpPr txBox="1"/>
          <p:nvPr/>
        </p:nvSpPr>
        <p:spPr>
          <a:xfrm>
            <a:off x="4390128" y="10876013"/>
            <a:ext cx="1563862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a:solidFill>
                  <a:srgbClr val="252525"/>
                </a:solidFill>
              </a:defRPr>
            </a:lvl1pPr>
          </a:lstStyle>
          <a:p>
            <a:r>
              <a:t>Rozado, David (2020). Word embeddings map words in a corpus of text to vector space https://doi.org/10.1371/journal.pone.0231189.g008 </a:t>
            </a:r>
          </a:p>
        </p:txBody>
      </p:sp>
      <p:pic>
        <p:nvPicPr>
          <p:cNvPr id="1245" name="Picture 2" descr="Picture 2"/>
          <p:cNvPicPr>
            <a:picLocks noChangeAspect="1"/>
          </p:cNvPicPr>
          <p:nvPr/>
        </p:nvPicPr>
        <p:blipFill>
          <a:blip r:embed="rId3"/>
          <a:stretch>
            <a:fillRect/>
          </a:stretch>
        </p:blipFill>
        <p:spPr>
          <a:xfrm>
            <a:off x="2939210" y="746187"/>
            <a:ext cx="14225680" cy="981062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0A99BB-36BD-1517-7025-EFD461751FE4}"/>
              </a:ext>
            </a:extLst>
          </p:cNvPr>
          <p:cNvSpPr>
            <a:spLocks noGrp="1"/>
          </p:cNvSpPr>
          <p:nvPr>
            <p:ph type="title"/>
          </p:nvPr>
        </p:nvSpPr>
        <p:spPr>
          <a:xfrm>
            <a:off x="1382157" y="126994"/>
            <a:ext cx="17339786" cy="2184724"/>
          </a:xfrm>
        </p:spPr>
        <p:txBody>
          <a:bodyPr/>
          <a:lstStyle/>
          <a:p>
            <a:r>
              <a:rPr lang="nl-NL"/>
              <a:t>Afstands-/gelijkheidsmaten voor vectoren</a:t>
            </a:r>
          </a:p>
        </p:txBody>
      </p:sp>
      <p:sp>
        <p:nvSpPr>
          <p:cNvPr id="3" name="Tijdelijke aanduiding voor inhoud 2">
            <a:extLst>
              <a:ext uri="{FF2B5EF4-FFF2-40B4-BE49-F238E27FC236}">
                <a16:creationId xmlns:a16="http://schemas.microsoft.com/office/drawing/2014/main" id="{6E8E6C0E-7DC4-FE9F-329E-75007591470F}"/>
              </a:ext>
            </a:extLst>
          </p:cNvPr>
          <p:cNvSpPr>
            <a:spLocks noGrp="1"/>
          </p:cNvSpPr>
          <p:nvPr>
            <p:ph idx="1"/>
          </p:nvPr>
        </p:nvSpPr>
        <p:spPr>
          <a:xfrm>
            <a:off x="1382157" y="1988990"/>
            <a:ext cx="17339786" cy="1668608"/>
          </a:xfrm>
        </p:spPr>
        <p:txBody>
          <a:bodyPr/>
          <a:lstStyle/>
          <a:p>
            <a:r>
              <a:rPr lang="nl-NL"/>
              <a:t>Euclidisch: afstand tussen de punten in de ruimte</a:t>
            </a:r>
          </a:p>
          <a:p>
            <a:r>
              <a:rPr lang="nl-NL"/>
              <a:t>Cosinusgelijkheid: hoek tussen de vectoren</a:t>
            </a:r>
          </a:p>
        </p:txBody>
      </p:sp>
      <p:pic>
        <p:nvPicPr>
          <p:cNvPr id="1028" name="Picture 4">
            <a:extLst>
              <a:ext uri="{FF2B5EF4-FFF2-40B4-BE49-F238E27FC236}">
                <a16:creationId xmlns:a16="http://schemas.microsoft.com/office/drawing/2014/main" id="{23DBDEDC-3749-CB5C-163B-02E78DA2B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 y="3829314"/>
            <a:ext cx="9615243" cy="6968997"/>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DD91FDC7-87BC-6CFB-11CB-C03A6AD06DDC}"/>
              </a:ext>
            </a:extLst>
          </p:cNvPr>
          <p:cNvPicPr>
            <a:picLocks noChangeAspect="1"/>
          </p:cNvPicPr>
          <p:nvPr/>
        </p:nvPicPr>
        <p:blipFill>
          <a:blip r:embed="rId3"/>
          <a:stretch>
            <a:fillRect/>
          </a:stretch>
        </p:blipFill>
        <p:spPr>
          <a:xfrm>
            <a:off x="11260274" y="8387654"/>
            <a:ext cx="8570661" cy="2057607"/>
          </a:xfrm>
          <a:prstGeom prst="rect">
            <a:avLst/>
          </a:prstGeom>
        </p:spPr>
      </p:pic>
      <p:pic>
        <p:nvPicPr>
          <p:cNvPr id="8" name="Afbeelding 7">
            <a:extLst>
              <a:ext uri="{FF2B5EF4-FFF2-40B4-BE49-F238E27FC236}">
                <a16:creationId xmlns:a16="http://schemas.microsoft.com/office/drawing/2014/main" id="{C034AECC-5777-04F3-5590-BB4F294C4CBF}"/>
              </a:ext>
            </a:extLst>
          </p:cNvPr>
          <p:cNvPicPr>
            <a:picLocks noChangeAspect="1"/>
          </p:cNvPicPr>
          <p:nvPr/>
        </p:nvPicPr>
        <p:blipFill>
          <a:blip r:embed="rId4"/>
          <a:stretch>
            <a:fillRect/>
          </a:stretch>
        </p:blipFill>
        <p:spPr>
          <a:xfrm>
            <a:off x="11260274" y="5884405"/>
            <a:ext cx="8872750" cy="2057607"/>
          </a:xfrm>
          <a:prstGeom prst="rect">
            <a:avLst/>
          </a:prstGeom>
        </p:spPr>
      </p:pic>
      <p:sp>
        <p:nvSpPr>
          <p:cNvPr id="9" name="Tekstvak 8">
            <a:extLst>
              <a:ext uri="{FF2B5EF4-FFF2-40B4-BE49-F238E27FC236}">
                <a16:creationId xmlns:a16="http://schemas.microsoft.com/office/drawing/2014/main" id="{353D6EB9-F027-C73B-F034-494AF7D18B91}"/>
              </a:ext>
            </a:extLst>
          </p:cNvPr>
          <p:cNvSpPr txBox="1"/>
          <p:nvPr/>
        </p:nvSpPr>
        <p:spPr>
          <a:xfrm>
            <a:off x="1382157" y="10613645"/>
            <a:ext cx="9615242" cy="369332"/>
          </a:xfrm>
          <a:prstGeom prst="rect">
            <a:avLst/>
          </a:prstGeom>
          <a:noFill/>
        </p:spPr>
        <p:txBody>
          <a:bodyPr wrap="square" rtlCol="0">
            <a:spAutoFit/>
          </a:bodyPr>
          <a:lstStyle/>
          <a:p>
            <a:r>
              <a:rPr lang="nl-NL" i="1"/>
              <a:t>Bron:https://medium.com/@sasi24/cosine-similarity-vs-euclidean-distance-e5d9a9375fc8</a:t>
            </a:r>
          </a:p>
        </p:txBody>
      </p:sp>
    </p:spTree>
    <p:extLst>
      <p:ext uri="{BB962C8B-B14F-4D97-AF65-F5344CB8AC3E}">
        <p14:creationId xmlns:p14="http://schemas.microsoft.com/office/powerpoint/2010/main" val="188037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B2ED7-10DC-753F-7BFE-36057880C881}"/>
              </a:ext>
            </a:extLst>
          </p:cNvPr>
          <p:cNvSpPr>
            <a:spLocks noGrp="1"/>
          </p:cNvSpPr>
          <p:nvPr>
            <p:ph type="title"/>
          </p:nvPr>
        </p:nvSpPr>
        <p:spPr>
          <a:xfrm>
            <a:off x="1382157" y="65912"/>
            <a:ext cx="17339786" cy="1721311"/>
          </a:xfrm>
        </p:spPr>
        <p:txBody>
          <a:bodyPr/>
          <a:lstStyle/>
          <a:p>
            <a:r>
              <a:rPr lang="nl-NL"/>
              <a:t>PCA (herhaling)</a:t>
            </a:r>
          </a:p>
        </p:txBody>
      </p:sp>
      <p:sp>
        <p:nvSpPr>
          <p:cNvPr id="3" name="Tijdelijke aanduiding voor inhoud 2">
            <a:extLst>
              <a:ext uri="{FF2B5EF4-FFF2-40B4-BE49-F238E27FC236}">
                <a16:creationId xmlns:a16="http://schemas.microsoft.com/office/drawing/2014/main" id="{8C7BE945-86FA-60C4-08AD-197D6A89BF47}"/>
              </a:ext>
            </a:extLst>
          </p:cNvPr>
          <p:cNvSpPr>
            <a:spLocks noGrp="1"/>
          </p:cNvSpPr>
          <p:nvPr>
            <p:ph idx="1"/>
          </p:nvPr>
        </p:nvSpPr>
        <p:spPr>
          <a:xfrm>
            <a:off x="1382157" y="1551233"/>
            <a:ext cx="18119181" cy="4100267"/>
          </a:xfrm>
        </p:spPr>
        <p:txBody>
          <a:bodyPr/>
          <a:lstStyle/>
          <a:p>
            <a:r>
              <a:rPr lang="nl-NL"/>
              <a:t>Reductie van aantal features (dimensionality reduction)</a:t>
            </a:r>
          </a:p>
          <a:p>
            <a:r>
              <a:rPr lang="nl-NL"/>
              <a:t>Bijvoorbeeld voor visualisatie of compressie</a:t>
            </a:r>
          </a:p>
          <a:p>
            <a:r>
              <a:rPr lang="nl-NL"/>
              <a:t>Maakt nieuwe features (PC’s) uit combinaties van de bestaande features</a:t>
            </a:r>
          </a:p>
          <a:p>
            <a:r>
              <a:rPr lang="nl-NL"/>
              <a:t>Elke PC verklaart zoveel mogelijk variantie in de (resterende) data</a:t>
            </a:r>
          </a:p>
          <a:p>
            <a:r>
              <a:rPr lang="nl-NL"/>
              <a:t>Kies de top-</a:t>
            </a:r>
            <a:r>
              <a:rPr lang="nl-NL" i="1"/>
              <a:t>n</a:t>
            </a:r>
            <a:r>
              <a:rPr lang="nl-NL"/>
              <a:t> PC’s</a:t>
            </a:r>
          </a:p>
        </p:txBody>
      </p:sp>
      <p:pic>
        <p:nvPicPr>
          <p:cNvPr id="2050" name="Picture 2" descr="An example of principal component analysis (PCA) for a two-dimensional ...">
            <a:extLst>
              <a:ext uri="{FF2B5EF4-FFF2-40B4-BE49-F238E27FC236}">
                <a16:creationId xmlns:a16="http://schemas.microsoft.com/office/drawing/2014/main" id="{B16BEA3E-9424-F870-1655-B073CD9DF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720" y="5651500"/>
            <a:ext cx="6586660" cy="514534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B2723A85-F3DA-2A4F-A053-7B23E362D53D}"/>
              </a:ext>
            </a:extLst>
          </p:cNvPr>
          <p:cNvSpPr txBox="1"/>
          <p:nvPr/>
        </p:nvSpPr>
        <p:spPr>
          <a:xfrm>
            <a:off x="13707533" y="10258399"/>
            <a:ext cx="5384800" cy="369332"/>
          </a:xfrm>
          <a:prstGeom prst="rect">
            <a:avLst/>
          </a:prstGeom>
          <a:noFill/>
        </p:spPr>
        <p:txBody>
          <a:bodyPr wrap="square" rtlCol="0">
            <a:spAutoFit/>
          </a:bodyPr>
          <a:lstStyle/>
          <a:p>
            <a:r>
              <a:rPr lang="nl-NL" i="1"/>
              <a:t>Bron:researchgate.net</a:t>
            </a:r>
          </a:p>
        </p:txBody>
      </p:sp>
    </p:spTree>
    <p:extLst>
      <p:ext uri="{BB962C8B-B14F-4D97-AF65-F5344CB8AC3E}">
        <p14:creationId xmlns:p14="http://schemas.microsoft.com/office/powerpoint/2010/main" val="292090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 name="pasted-movie.png" descr="pasted-movie.png"/>
          <p:cNvPicPr>
            <a:picLocks noChangeAspect="1"/>
          </p:cNvPicPr>
          <p:nvPr/>
        </p:nvPicPr>
        <p:blipFill>
          <a:blip r:embed="rId3"/>
          <a:stretch>
            <a:fillRect/>
          </a:stretch>
        </p:blipFill>
        <p:spPr>
          <a:xfrm>
            <a:off x="756452" y="229691"/>
            <a:ext cx="18591196" cy="10843618"/>
          </a:xfrm>
          <a:prstGeom prst="rect">
            <a:avLst/>
          </a:prstGeom>
          <a:ln w="12700">
            <a:miter lim="400000"/>
          </a:ln>
        </p:spPr>
      </p:pic>
      <p:pic>
        <p:nvPicPr>
          <p:cNvPr id="1250" name="pasted-movie.png" descr="pasted-movie.png"/>
          <p:cNvPicPr>
            <a:picLocks noChangeAspect="1"/>
          </p:cNvPicPr>
          <p:nvPr/>
        </p:nvPicPr>
        <p:blipFill>
          <a:blip r:embed="rId4"/>
          <a:stretch>
            <a:fillRect/>
          </a:stretch>
        </p:blipFill>
        <p:spPr>
          <a:xfrm>
            <a:off x="1447403" y="1068556"/>
            <a:ext cx="17209294" cy="1037888"/>
          </a:xfrm>
          <a:prstGeom prst="rect">
            <a:avLst/>
          </a:prstGeom>
          <a:ln w="12700">
            <a:miter lim="400000"/>
          </a:ln>
        </p:spPr>
      </p:pic>
      <p:sp>
        <p:nvSpPr>
          <p:cNvPr id="1251" name="http://vectors.nlpl.eu/repository/"/>
          <p:cNvSpPr txBox="1"/>
          <p:nvPr/>
        </p:nvSpPr>
        <p:spPr>
          <a:xfrm>
            <a:off x="16768323" y="10937169"/>
            <a:ext cx="3280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http://vectors.nlpl.eu/repository/</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Skipgram: Voorspelt contextwoorden gegeven een doelwoord. Goed voor semantische relaties.…"/>
          <p:cNvSpPr txBox="1"/>
          <p:nvPr/>
        </p:nvSpPr>
        <p:spPr>
          <a:xfrm>
            <a:off x="2429006" y="3548032"/>
            <a:ext cx="15246088" cy="6247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defRPr sz="3600">
                <a:latin typeface="+mj-lt"/>
                <a:ea typeface="+mj-ea"/>
                <a:cs typeface="+mj-cs"/>
                <a:sym typeface="Calibri"/>
              </a:defRPr>
            </a:pPr>
            <a:r>
              <a:rPr b="1" u="sng"/>
              <a:t>Skipgram:</a:t>
            </a:r>
            <a:r>
              <a:t> Voorspelt contextwoorden gegeven een doelwoord. Goed voor semantische relaties.</a:t>
            </a:r>
          </a:p>
          <a:p>
            <a:pPr>
              <a:spcBef>
                <a:spcPts val="1200"/>
              </a:spcBef>
              <a:defRPr sz="3600">
                <a:latin typeface="+mj-lt"/>
                <a:ea typeface="+mj-ea"/>
                <a:cs typeface="+mj-cs"/>
                <a:sym typeface="Calibri"/>
              </a:defRPr>
            </a:pPr>
            <a:r>
              <a:rPr b="1" u="sng"/>
              <a:t>CBOW</a:t>
            </a:r>
            <a:r>
              <a:rPr lang="nl-NL" b="1" u="sng"/>
              <a:t> (Continuous Bag of Words)</a:t>
            </a:r>
            <a:r>
              <a:rPr b="1" u="sng"/>
              <a:t>:</a:t>
            </a:r>
            <a:r>
              <a:t> Voorspelt een doelwoord gegeven de contextwoorden. Snel en efficiënt voor frequentere woorden.</a:t>
            </a:r>
          </a:p>
          <a:p>
            <a:pPr>
              <a:spcBef>
                <a:spcPts val="1200"/>
              </a:spcBef>
              <a:defRPr sz="3600">
                <a:latin typeface="+mj-lt"/>
                <a:ea typeface="+mj-ea"/>
                <a:cs typeface="+mj-cs"/>
                <a:sym typeface="Calibri"/>
              </a:defRPr>
            </a:pPr>
            <a:r>
              <a:rPr b="1" u="sng"/>
              <a:t>FastText:</a:t>
            </a:r>
            <a:r>
              <a:t> Breidt zowel Skipgram als CBOW uit door subwoorden te gebruiken, wat zorgt voor betere prestaties bij onbekende woorden en woorden met complexe morfologie.</a:t>
            </a:r>
            <a:endParaRPr lang="nl-NL"/>
          </a:p>
          <a:p>
            <a:pPr>
              <a:spcBef>
                <a:spcPts val="1200"/>
              </a:spcBef>
              <a:defRPr sz="3600">
                <a:latin typeface="+mj-lt"/>
                <a:ea typeface="+mj-ea"/>
                <a:cs typeface="+mj-cs"/>
                <a:sym typeface="Calibri"/>
              </a:defRPr>
            </a:pPr>
            <a:endParaRPr lang="nl-NL"/>
          </a:p>
          <a:p>
            <a:pPr>
              <a:spcBef>
                <a:spcPts val="1200"/>
              </a:spcBef>
              <a:defRPr sz="3600">
                <a:latin typeface="+mj-lt"/>
                <a:ea typeface="+mj-ea"/>
                <a:cs typeface="+mj-cs"/>
                <a:sym typeface="Calibri"/>
              </a:defRPr>
            </a:pPr>
            <a:r>
              <a:rPr lang="nl-NL"/>
              <a:t>Een veelgebruikt model, </a:t>
            </a:r>
            <a:r>
              <a:rPr lang="nl-NL" b="1"/>
              <a:t>Word2vec</a:t>
            </a:r>
            <a:r>
              <a:rPr lang="nl-NL"/>
              <a:t>, gebruikt een combinatie van CBOW en Skipgram om de embeddings te leren.</a:t>
            </a:r>
            <a:endParaRPr/>
          </a:p>
        </p:txBody>
      </p:sp>
      <p:sp>
        <p:nvSpPr>
          <p:cNvPr id="1256" name="Verschillende algoritmen voor word-embeddings"/>
          <p:cNvSpPr txBox="1"/>
          <p:nvPr/>
        </p:nvSpPr>
        <p:spPr>
          <a:xfrm>
            <a:off x="3975566" y="255816"/>
            <a:ext cx="121529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Verschillende algoritmen voor word-embeddings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3147A87-3786-FC33-6343-5C9C68FCA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849" y="2489379"/>
            <a:ext cx="14958402" cy="6324242"/>
          </a:xfrm>
          <a:prstGeom prst="rect">
            <a:avLst/>
          </a:prstGeom>
          <a:noFill/>
          <a:extLst>
            <a:ext uri="{909E8E84-426E-40DD-AFC4-6F175D3DCCD1}">
              <a14:hiddenFill xmlns:a14="http://schemas.microsoft.com/office/drawing/2010/main">
                <a:solidFill>
                  <a:srgbClr val="FFFFFF"/>
                </a:solidFill>
              </a14:hiddenFill>
            </a:ext>
          </a:extLst>
        </p:spPr>
      </p:pic>
      <p:sp>
        <p:nvSpPr>
          <p:cNvPr id="2" name="voorgetrainde modellen">
            <a:extLst>
              <a:ext uri="{FF2B5EF4-FFF2-40B4-BE49-F238E27FC236}">
                <a16:creationId xmlns:a16="http://schemas.microsoft.com/office/drawing/2014/main" id="{9927DA12-2593-4D9F-1622-988E127AB382}"/>
              </a:ext>
            </a:extLst>
          </p:cNvPr>
          <p:cNvSpPr txBox="1"/>
          <p:nvPr/>
        </p:nvSpPr>
        <p:spPr>
          <a:xfrm>
            <a:off x="5231348" y="255816"/>
            <a:ext cx="964142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rPr lang="nl-NL"/>
              <a:t>classificatie van embedding-</a:t>
            </a:r>
            <a:r>
              <a:t>modellen</a:t>
            </a:r>
          </a:p>
        </p:txBody>
      </p:sp>
    </p:spTree>
    <p:extLst>
      <p:ext uri="{BB962C8B-B14F-4D97-AF65-F5344CB8AC3E}">
        <p14:creationId xmlns:p14="http://schemas.microsoft.com/office/powerpoint/2010/main" val="2930802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2" name="Groepeer"/>
          <p:cNvGrpSpPr/>
          <p:nvPr/>
        </p:nvGrpSpPr>
        <p:grpSpPr>
          <a:xfrm>
            <a:off x="4673268" y="5022850"/>
            <a:ext cx="11467767" cy="1155700"/>
            <a:chOff x="0" y="0"/>
            <a:chExt cx="11467765" cy="1155700"/>
          </a:xfrm>
        </p:grpSpPr>
        <p:sp>
          <p:nvSpPr>
            <p:cNvPr id="1260" name="https://github.com/google-research/bert"/>
            <p:cNvSpPr txBox="1"/>
            <p:nvPr/>
          </p:nvSpPr>
          <p:spPr>
            <a:xfrm>
              <a:off x="3738342" y="303182"/>
              <a:ext cx="7729424"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https://github.com/google-research/bert</a:t>
              </a:r>
            </a:p>
          </p:txBody>
        </p:sp>
        <p:pic>
          <p:nvPicPr>
            <p:cNvPr id="1261" name="pasted-movie.png" descr="pasted-movie.png"/>
            <p:cNvPicPr>
              <a:picLocks noChangeAspect="1"/>
            </p:cNvPicPr>
            <p:nvPr/>
          </p:nvPicPr>
          <p:blipFill>
            <a:blip r:embed="rId3"/>
            <a:stretch>
              <a:fillRect/>
            </a:stretch>
          </p:blipFill>
          <p:spPr>
            <a:xfrm>
              <a:off x="0" y="0"/>
              <a:ext cx="2084793" cy="1155700"/>
            </a:xfrm>
            <a:prstGeom prst="rect">
              <a:avLst/>
            </a:prstGeom>
            <a:ln w="12700" cap="flat">
              <a:noFill/>
              <a:miter lim="400000"/>
            </a:ln>
            <a:effectLst/>
          </p:spPr>
        </p:pic>
      </p:grpSp>
      <p:grpSp>
        <p:nvGrpSpPr>
          <p:cNvPr id="1265" name="Groepeer"/>
          <p:cNvGrpSpPr/>
          <p:nvPr/>
        </p:nvGrpSpPr>
        <p:grpSpPr>
          <a:xfrm>
            <a:off x="4329955" y="7535154"/>
            <a:ext cx="7275349" cy="1155701"/>
            <a:chOff x="0" y="0"/>
            <a:chExt cx="7275347" cy="1155700"/>
          </a:xfrm>
        </p:grpSpPr>
        <p:pic>
          <p:nvPicPr>
            <p:cNvPr id="1263" name="pasted-movie.png" descr="pasted-movie.png"/>
            <p:cNvPicPr>
              <a:picLocks noChangeAspect="1"/>
            </p:cNvPicPr>
            <p:nvPr/>
          </p:nvPicPr>
          <p:blipFill>
            <a:blip r:embed="rId4"/>
            <a:stretch>
              <a:fillRect/>
            </a:stretch>
          </p:blipFill>
          <p:spPr>
            <a:xfrm>
              <a:off x="0" y="0"/>
              <a:ext cx="2819400" cy="1155700"/>
            </a:xfrm>
            <a:prstGeom prst="rect">
              <a:avLst/>
            </a:prstGeom>
            <a:ln w="12700" cap="flat">
              <a:noFill/>
              <a:miter lim="400000"/>
            </a:ln>
            <a:effectLst/>
          </p:spPr>
        </p:pic>
        <p:sp>
          <p:nvSpPr>
            <p:cNvPr id="1264" name="https://spacy.io/"/>
            <p:cNvSpPr txBox="1"/>
            <p:nvPr/>
          </p:nvSpPr>
          <p:spPr>
            <a:xfrm>
              <a:off x="4105646" y="303183"/>
              <a:ext cx="3169703" cy="5493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https://spacy.io/</a:t>
              </a:r>
            </a:p>
          </p:txBody>
        </p:sp>
      </p:grpSp>
      <p:grpSp>
        <p:nvGrpSpPr>
          <p:cNvPr id="1268" name="Groepeer"/>
          <p:cNvGrpSpPr/>
          <p:nvPr/>
        </p:nvGrpSpPr>
        <p:grpSpPr>
          <a:xfrm>
            <a:off x="3963065" y="2612145"/>
            <a:ext cx="11094799" cy="1054101"/>
            <a:chOff x="0" y="0"/>
            <a:chExt cx="11094798" cy="1054100"/>
          </a:xfrm>
        </p:grpSpPr>
        <p:pic>
          <p:nvPicPr>
            <p:cNvPr id="1266" name="pasted-movie.png" descr="pasted-movie.png"/>
            <p:cNvPicPr>
              <a:picLocks noChangeAspect="1"/>
            </p:cNvPicPr>
            <p:nvPr/>
          </p:nvPicPr>
          <p:blipFill>
            <a:blip r:embed="rId5"/>
            <a:stretch>
              <a:fillRect/>
            </a:stretch>
          </p:blipFill>
          <p:spPr>
            <a:xfrm>
              <a:off x="0" y="0"/>
              <a:ext cx="3505200" cy="1054100"/>
            </a:xfrm>
            <a:prstGeom prst="rect">
              <a:avLst/>
            </a:prstGeom>
            <a:ln w="12700" cap="flat">
              <a:noFill/>
              <a:miter lim="400000"/>
            </a:ln>
            <a:effectLst/>
          </p:spPr>
        </p:pic>
        <p:sp>
          <p:nvSpPr>
            <p:cNvPr id="1267" name="https://radimrehurek.com/gensim/"/>
            <p:cNvSpPr txBox="1"/>
            <p:nvPr/>
          </p:nvSpPr>
          <p:spPr>
            <a:xfrm>
              <a:off x="4448546" y="252382"/>
              <a:ext cx="6646253" cy="549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3600">
                  <a:latin typeface="+mj-lt"/>
                  <a:ea typeface="+mj-ea"/>
                  <a:cs typeface="+mj-cs"/>
                  <a:sym typeface="Calibri"/>
                </a:defRPr>
              </a:lvl1pPr>
            </a:lstStyle>
            <a:p>
              <a:r>
                <a:t>https://radimrehurek.com/gensim/</a:t>
              </a:r>
            </a:p>
          </p:txBody>
        </p:sp>
      </p:grpSp>
      <p:sp>
        <p:nvSpPr>
          <p:cNvPr id="1269" name="voorgetrainde modellen"/>
          <p:cNvSpPr txBox="1"/>
          <p:nvPr/>
        </p:nvSpPr>
        <p:spPr>
          <a:xfrm>
            <a:off x="7024012" y="255816"/>
            <a:ext cx="6056076"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voorgetrainde modellen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ml:polynomial"/>
          <p:cNvSpPr txBox="1"/>
          <p:nvPr/>
        </p:nvSpPr>
        <p:spPr>
          <a:xfrm>
            <a:off x="3872593" y="4950021"/>
            <a:ext cx="12356214" cy="1402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70" tIns="58870" rIns="58870" bIns="58870" anchor="ctr">
            <a:spAutoFit/>
          </a:bodyPr>
          <a:lstStyle>
            <a:lvl1pPr>
              <a:defRPr sz="7200">
                <a:latin typeface="Menlo Regular"/>
                <a:ea typeface="Menlo Regular"/>
                <a:cs typeface="Menlo Regular"/>
                <a:sym typeface="Menlo Regular"/>
              </a:defRPr>
            </a:lvl1pPr>
          </a:lstStyle>
          <a:p>
            <a:r>
              <a:rPr sz="8344"/>
              <a:t>ml:</a:t>
            </a:r>
            <a:r>
              <a:rPr lang="nl-NL" sz="8344"/>
              <a:t>dimensionality reduction</a:t>
            </a:r>
            <a:endParaRPr sz="8344"/>
          </a:p>
        </p:txBody>
      </p:sp>
    </p:spTree>
    <p:extLst>
      <p:ext uri="{BB962C8B-B14F-4D97-AF65-F5344CB8AC3E}">
        <p14:creationId xmlns:p14="http://schemas.microsoft.com/office/powerpoint/2010/main" val="4040956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1209170" y="4989380"/>
            <a:ext cx="17685760" cy="1324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t>recurrente neurale netwerken</a:t>
            </a:r>
          </a:p>
        </p:txBody>
      </p:sp>
    </p:spTree>
    <p:extLst>
      <p:ext uri="{BB962C8B-B14F-4D97-AF65-F5344CB8AC3E}">
        <p14:creationId xmlns:p14="http://schemas.microsoft.com/office/powerpoint/2010/main" val="228800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 name="sequentiële data"/>
          <p:cNvSpPr txBox="1"/>
          <p:nvPr/>
        </p:nvSpPr>
        <p:spPr>
          <a:xfrm>
            <a:off x="7937966" y="128816"/>
            <a:ext cx="4228168" cy="70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sequentiële data</a:t>
            </a:r>
          </a:p>
        </p:txBody>
      </p:sp>
      <p:pic>
        <p:nvPicPr>
          <p:cNvPr id="1276" name="pasted-movie.png" descr="pasted-movie.png"/>
          <p:cNvPicPr>
            <a:picLocks noChangeAspect="1"/>
          </p:cNvPicPr>
          <p:nvPr/>
        </p:nvPicPr>
        <p:blipFill>
          <a:blip r:embed="rId2"/>
          <a:stretch>
            <a:fillRect/>
          </a:stretch>
        </p:blipFill>
        <p:spPr>
          <a:xfrm>
            <a:off x="1626195" y="1183889"/>
            <a:ext cx="16851710" cy="8425856"/>
          </a:xfrm>
          <a:prstGeom prst="rect">
            <a:avLst/>
          </a:prstGeom>
          <a:ln w="12700">
            <a:miter lim="400000"/>
          </a:ln>
        </p:spPr>
      </p:pic>
      <p:sp>
        <p:nvSpPr>
          <p:cNvPr id="1277" name="geluidsgolven zijn sequentiële data, net als tekst 😎"/>
          <p:cNvSpPr txBox="1"/>
          <p:nvPr/>
        </p:nvSpPr>
        <p:spPr>
          <a:xfrm>
            <a:off x="3678207" y="9958616"/>
            <a:ext cx="12747686"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800">
                <a:latin typeface="+mj-lt"/>
                <a:ea typeface="+mj-ea"/>
                <a:cs typeface="+mj-cs"/>
                <a:sym typeface="Calibri"/>
              </a:defRPr>
            </a:lvl1pPr>
          </a:lstStyle>
          <a:p>
            <a:r>
              <a:t>geluidsgolven zijn sequentiële data, net als tekst 😎</a:t>
            </a:r>
          </a:p>
        </p:txBody>
      </p:sp>
    </p:spTree>
    <p:extLst>
      <p:ext uri="{BB962C8B-B14F-4D97-AF65-F5344CB8AC3E}">
        <p14:creationId xmlns:p14="http://schemas.microsoft.com/office/powerpoint/2010/main" val="4219478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79" name="Vergelijking"/>
              <p:cNvSpPr txBox="1"/>
              <p:nvPr/>
            </p:nvSpPr>
            <p:spPr>
              <a:xfrm>
                <a:off x="9576968" y="7000506"/>
                <a:ext cx="646779" cy="6155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sub>
                      </m:sSub>
                    </m:oMath>
                  </m:oMathPara>
                </a14:m>
                <a:endParaRPr sz="4000"/>
              </a:p>
            </p:txBody>
          </p:sp>
        </mc:Choice>
        <mc:Fallback>
          <p:sp>
            <p:nvSpPr>
              <p:cNvPr id="1279" name="Vergelijking"/>
              <p:cNvSpPr txBox="1">
                <a:spLocks noRot="1" noChangeAspect="1" noMove="1" noResize="1" noEditPoints="1" noAdjustHandles="1" noChangeArrowheads="1" noChangeShapeType="1" noTextEdit="1"/>
              </p:cNvSpPr>
              <p:nvPr/>
            </p:nvSpPr>
            <p:spPr>
              <a:xfrm>
                <a:off x="9576968" y="7000506"/>
                <a:ext cx="646779" cy="615553"/>
              </a:xfrm>
              <a:prstGeom prst="rect">
                <a:avLst/>
              </a:prstGeom>
              <a:blipFill>
                <a:blip r:embed="rId2"/>
                <a:stretch>
                  <a:fillRect/>
                </a:stretch>
              </a:blipFill>
              <a:ln w="12700">
                <a:miter lim="400000"/>
              </a:ln>
            </p:spPr>
            <p:txBody>
              <a:bodyPr/>
              <a:lstStyle/>
              <a:p>
                <a:r>
                  <a:rPr lang="nl-NL">
                    <a:noFill/>
                  </a:rPr>
                  <a:t> </a:t>
                </a:r>
              </a:p>
            </p:txBody>
          </p:sp>
        </mc:Fallback>
      </mc:AlternateContent>
      <p:grpSp>
        <p:nvGrpSpPr>
          <p:cNvPr id="1283" name="Groepeer"/>
          <p:cNvGrpSpPr/>
          <p:nvPr/>
        </p:nvGrpSpPr>
        <p:grpSpPr>
          <a:xfrm>
            <a:off x="8020673" y="3868530"/>
            <a:ext cx="2575465" cy="2650777"/>
            <a:chOff x="0" y="0"/>
            <a:chExt cx="2575463" cy="2650775"/>
          </a:xfrm>
        </p:grpSpPr>
        <p:sp>
          <p:nvSpPr>
            <p:cNvPr id="128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8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8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284" name="Lijn"/>
          <p:cNvSpPr/>
          <p:nvPr/>
        </p:nvSpPr>
        <p:spPr>
          <a:xfrm>
            <a:off x="11168703" y="4502013"/>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xmlns:a14="http://schemas.microsoft.com/office/drawing/2010/main">
        <mc:Choice Requires="a14">
          <p:sp>
            <p:nvSpPr>
              <p:cNvPr id="1285" name="Vergelijking"/>
              <p:cNvSpPr txBox="1"/>
              <p:nvPr/>
            </p:nvSpPr>
            <p:spPr>
              <a:xfrm>
                <a:off x="11064045" y="3844942"/>
                <a:ext cx="333262"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285" name="Vergelijking"/>
              <p:cNvSpPr txBox="1">
                <a:spLocks noRot="1" noChangeAspect="1" noMove="1" noResize="1" noEditPoints="1" noAdjustHandles="1" noChangeArrowheads="1" noChangeShapeType="1" noTextEdit="1"/>
              </p:cNvSpPr>
              <p:nvPr/>
            </p:nvSpPr>
            <p:spPr>
              <a:xfrm>
                <a:off x="11064045" y="3844942"/>
                <a:ext cx="333262" cy="477933"/>
              </a:xfrm>
              <a:prstGeom prst="rect">
                <a:avLst/>
              </a:prstGeom>
              <a:blipFill>
                <a:blip r:embed="rId3"/>
                <a:stretch>
                  <a:fillRect l="-55556" r="-66667" b="-4871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286" name="Vergelijking"/>
              <p:cNvSpPr txBox="1"/>
              <p:nvPr/>
            </p:nvSpPr>
            <p:spPr>
              <a:xfrm>
                <a:off x="7861740" y="3844942"/>
                <a:ext cx="715943" cy="47793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286" name="Vergelijking"/>
              <p:cNvSpPr txBox="1">
                <a:spLocks noRot="1" noChangeAspect="1" noMove="1" noResize="1" noEditPoints="1" noAdjustHandles="1" noChangeArrowheads="1" noChangeShapeType="1" noTextEdit="1"/>
              </p:cNvSpPr>
              <p:nvPr/>
            </p:nvSpPr>
            <p:spPr>
              <a:xfrm>
                <a:off x="7861740" y="3844942"/>
                <a:ext cx="715943" cy="477933"/>
              </a:xfrm>
              <a:prstGeom prst="rect">
                <a:avLst/>
              </a:prstGeom>
              <a:blipFill>
                <a:blip r:embed="rId4"/>
                <a:stretch>
                  <a:fillRect l="-26316" r="-47368" b="-48718"/>
                </a:stretch>
              </a:blipFill>
              <a:ln w="12700">
                <a:miter lim="400000"/>
              </a:ln>
            </p:spPr>
            <p:txBody>
              <a:bodyPr/>
              <a:lstStyle/>
              <a:p>
                <a:r>
                  <a:rPr lang="nl-NL">
                    <a:noFill/>
                  </a:rPr>
                  <a:t> </a:t>
                </a:r>
              </a:p>
            </p:txBody>
          </p:sp>
        </mc:Fallback>
      </mc:AlternateContent>
      <p:sp>
        <p:nvSpPr>
          <p:cNvPr id="1287" name="Lijn"/>
          <p:cNvSpPr/>
          <p:nvPr/>
        </p:nvSpPr>
        <p:spPr>
          <a:xfrm>
            <a:off x="10325821" y="4542757"/>
            <a:ext cx="1389334" cy="1192162"/>
          </a:xfrm>
          <a:custGeom>
            <a:avLst/>
            <a:gdLst/>
            <a:ahLst/>
            <a:cxnLst>
              <a:cxn ang="0">
                <a:pos x="wd2" y="hd2"/>
              </a:cxn>
              <a:cxn ang="5400000">
                <a:pos x="wd2" y="hd2"/>
              </a:cxn>
              <a:cxn ang="10800000">
                <a:pos x="wd2" y="hd2"/>
              </a:cxn>
              <a:cxn ang="16200000">
                <a:pos x="wd2" y="hd2"/>
              </a:cxn>
            </a:cxnLst>
            <a:rect l="0" t="0" r="r" b="b"/>
            <a:pathLst>
              <a:path w="21457" h="21242" extrusionOk="0">
                <a:moveTo>
                  <a:pt x="13069" y="0"/>
                </a:moveTo>
                <a:cubicBezTo>
                  <a:pt x="17852" y="192"/>
                  <a:pt x="21600" y="4809"/>
                  <a:pt x="21453" y="10328"/>
                </a:cubicBezTo>
                <a:cubicBezTo>
                  <a:pt x="21277" y="16901"/>
                  <a:pt x="15987" y="21600"/>
                  <a:pt x="10097" y="21220"/>
                </a:cubicBezTo>
                <a:cubicBezTo>
                  <a:pt x="5732" y="20939"/>
                  <a:pt x="1854" y="17915"/>
                  <a:pt x="0" y="13349"/>
                </a:cubicBezTo>
              </a:path>
            </a:pathLst>
          </a:custGeom>
          <a:ln w="50800">
            <a:solidFill>
              <a:srgbClr val="000000"/>
            </a:solidFill>
            <a:miter lim="400000"/>
            <a:tailEnd type="stealth"/>
          </a:ln>
        </p:spPr>
        <p:txBody>
          <a:bodyPr lIns="41862" tIns="41862" rIns="41862" bIns="41862" anchor="ctr"/>
          <a:lstStyle/>
          <a:p>
            <a:pPr defTabSz="2009371">
              <a:lnSpc>
                <a:spcPct val="90000"/>
              </a:lnSpc>
              <a:spcBef>
                <a:spcPts val="3700"/>
              </a:spcBef>
              <a:defRPr sz="38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724757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72F39B-BAAB-BFCD-AFF5-7AB7BE4B8179}"/>
              </a:ext>
            </a:extLst>
          </p:cNvPr>
          <p:cNvSpPr>
            <a:spLocks noGrp="1"/>
          </p:cNvSpPr>
          <p:nvPr>
            <p:ph type="title"/>
          </p:nvPr>
        </p:nvSpPr>
        <p:spPr/>
        <p:txBody>
          <a:bodyPr/>
          <a:lstStyle/>
          <a:p>
            <a:r>
              <a:rPr lang="nl-NL"/>
              <a:t>RNN’s: vier soorten</a:t>
            </a:r>
          </a:p>
        </p:txBody>
      </p:sp>
      <p:sp>
        <p:nvSpPr>
          <p:cNvPr id="3" name="Tijdelijke aanduiding voor inhoud 2">
            <a:extLst>
              <a:ext uri="{FF2B5EF4-FFF2-40B4-BE49-F238E27FC236}">
                <a16:creationId xmlns:a16="http://schemas.microsoft.com/office/drawing/2014/main" id="{EE3C7900-CE9F-BAF2-1295-C091451BCC46}"/>
              </a:ext>
            </a:extLst>
          </p:cNvPr>
          <p:cNvSpPr>
            <a:spLocks noGrp="1"/>
          </p:cNvSpPr>
          <p:nvPr>
            <p:ph idx="1"/>
          </p:nvPr>
        </p:nvSpPr>
        <p:spPr/>
        <p:txBody>
          <a:bodyPr>
            <a:normAutofit fontScale="92500" lnSpcReduction="10000"/>
          </a:bodyPr>
          <a:lstStyle/>
          <a:p>
            <a:r>
              <a:rPr lang="nl-NL"/>
              <a:t>Sequence to Sequence</a:t>
            </a:r>
          </a:p>
          <a:p>
            <a:pPr lvl="1"/>
            <a:r>
              <a:rPr lang="nl-NL"/>
              <a:t>een tijdreeks voorspellen o.b.v. het verleden, bijv. beurskoersen</a:t>
            </a:r>
          </a:p>
          <a:p>
            <a:r>
              <a:rPr lang="nl-NL"/>
              <a:t>Sequence to Vector</a:t>
            </a:r>
          </a:p>
          <a:p>
            <a:pPr lvl="1"/>
            <a:r>
              <a:rPr lang="nl-NL"/>
              <a:t>alleen de laatste output gebruiken</a:t>
            </a:r>
          </a:p>
          <a:p>
            <a:pPr lvl="1"/>
            <a:r>
              <a:rPr lang="nl-NL"/>
              <a:t>bijv. sentiment-analyse</a:t>
            </a:r>
          </a:p>
          <a:p>
            <a:r>
              <a:rPr lang="nl-NL"/>
              <a:t>Vector to Sequence</a:t>
            </a:r>
          </a:p>
          <a:p>
            <a:pPr lvl="1"/>
            <a:r>
              <a:rPr lang="nl-NL"/>
              <a:t>genereren van tekst, muziek, captions bij plaatjes e.d.</a:t>
            </a:r>
          </a:p>
          <a:p>
            <a:r>
              <a:rPr lang="nl-NL"/>
              <a:t>Encoder-Decoder</a:t>
            </a:r>
          </a:p>
          <a:p>
            <a:pPr lvl="1"/>
            <a:r>
              <a:rPr lang="nl-NL"/>
              <a:t>bestaat uit sequence-to-vector en vector-to-sequence</a:t>
            </a:r>
          </a:p>
          <a:p>
            <a:pPr lvl="1"/>
            <a:r>
              <a:rPr lang="nl-NL"/>
              <a:t>bijv. vertalen, prompts beantwoorden</a:t>
            </a:r>
          </a:p>
          <a:p>
            <a:pPr lvl="1"/>
            <a:r>
              <a:rPr lang="nl-NL"/>
              <a:t>ligt aan de basis van het Transformer-model</a:t>
            </a:r>
          </a:p>
        </p:txBody>
      </p:sp>
    </p:spTree>
    <p:extLst>
      <p:ext uri="{BB962C8B-B14F-4D97-AF65-F5344CB8AC3E}">
        <p14:creationId xmlns:p14="http://schemas.microsoft.com/office/powerpoint/2010/main" val="3156795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2" name="Groepeer"/>
          <p:cNvGrpSpPr/>
          <p:nvPr/>
        </p:nvGrpSpPr>
        <p:grpSpPr>
          <a:xfrm>
            <a:off x="4148067" y="4046330"/>
            <a:ext cx="1266966" cy="4960942"/>
            <a:chOff x="0" y="0"/>
            <a:chExt cx="1266965" cy="4960941"/>
          </a:xfrm>
        </p:grpSpPr>
        <p:sp>
          <p:nvSpPr>
            <p:cNvPr id="1289"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0"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291"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296" name="Groepeer"/>
          <p:cNvGrpSpPr/>
          <p:nvPr/>
        </p:nvGrpSpPr>
        <p:grpSpPr>
          <a:xfrm>
            <a:off x="6902193" y="4046330"/>
            <a:ext cx="1266967" cy="4960942"/>
            <a:chOff x="0" y="0"/>
            <a:chExt cx="1266965" cy="4960941"/>
          </a:xfrm>
        </p:grpSpPr>
        <p:sp>
          <p:nvSpPr>
            <p:cNvPr id="1293"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4"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295"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0" name="Groepeer"/>
          <p:cNvGrpSpPr/>
          <p:nvPr/>
        </p:nvGrpSpPr>
        <p:grpSpPr>
          <a:xfrm>
            <a:off x="9656319" y="4046330"/>
            <a:ext cx="1266967" cy="4960942"/>
            <a:chOff x="0" y="0"/>
            <a:chExt cx="1266965" cy="4960941"/>
          </a:xfrm>
        </p:grpSpPr>
        <p:sp>
          <p:nvSpPr>
            <p:cNvPr id="1297"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298"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29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4" name="Groepeer"/>
          <p:cNvGrpSpPr/>
          <p:nvPr/>
        </p:nvGrpSpPr>
        <p:grpSpPr>
          <a:xfrm>
            <a:off x="12367079" y="4129017"/>
            <a:ext cx="1353702" cy="4878255"/>
            <a:chOff x="0" y="0"/>
            <a:chExt cx="1353700" cy="4878254"/>
          </a:xfrm>
        </p:grpSpPr>
        <p:sp>
          <p:nvSpPr>
            <p:cNvPr id="1301"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2"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03"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08" name="Groepeer"/>
          <p:cNvGrpSpPr/>
          <p:nvPr/>
        </p:nvGrpSpPr>
        <p:grpSpPr>
          <a:xfrm>
            <a:off x="14645699" y="4129017"/>
            <a:ext cx="2304714" cy="4878255"/>
            <a:chOff x="0" y="0"/>
            <a:chExt cx="2304712" cy="4878254"/>
          </a:xfrm>
        </p:grpSpPr>
        <p:sp>
          <p:nvSpPr>
            <p:cNvPr id="1305"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06"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07"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09" name="Lijn"/>
          <p:cNvSpPr/>
          <p:nvPr/>
        </p:nvSpPr>
        <p:spPr>
          <a:xfrm>
            <a:off x="5598486" y="4737100"/>
            <a:ext cx="1109666" cy="0"/>
          </a:xfrm>
          <a:prstGeom prst="line">
            <a:avLst/>
          </a:prstGeom>
          <a:ln w="63500">
            <a:solidFill>
              <a:srgbClr val="000000"/>
            </a:solidFill>
            <a:tailEnd type="stealth"/>
          </a:ln>
        </p:spPr>
        <p:txBody>
          <a:bodyPr lIns="45719" rIns="45719"/>
          <a:lstStyle/>
          <a:p>
            <a:endParaRPr/>
          </a:p>
        </p:txBody>
      </p:sp>
      <p:sp>
        <p:nvSpPr>
          <p:cNvPr id="1310" name="Lijn"/>
          <p:cNvSpPr/>
          <p:nvPr/>
        </p:nvSpPr>
        <p:spPr>
          <a:xfrm>
            <a:off x="8336223" y="4737100"/>
            <a:ext cx="1109665" cy="0"/>
          </a:xfrm>
          <a:prstGeom prst="line">
            <a:avLst/>
          </a:prstGeom>
          <a:ln w="63500">
            <a:solidFill>
              <a:srgbClr val="000000"/>
            </a:solidFill>
            <a:tailEnd type="stealth"/>
          </a:ln>
        </p:spPr>
        <p:txBody>
          <a:bodyPr lIns="45719" rIns="45719"/>
          <a:lstStyle/>
          <a:p>
            <a:endParaRPr/>
          </a:p>
        </p:txBody>
      </p:sp>
      <p:sp>
        <p:nvSpPr>
          <p:cNvPr id="1311" name="Lijn"/>
          <p:cNvSpPr/>
          <p:nvPr/>
        </p:nvSpPr>
        <p:spPr>
          <a:xfrm>
            <a:off x="11133718" y="4737100"/>
            <a:ext cx="1109665" cy="0"/>
          </a:xfrm>
          <a:prstGeom prst="line">
            <a:avLst/>
          </a:prstGeom>
          <a:ln w="63500">
            <a:solidFill>
              <a:srgbClr val="000000"/>
            </a:solidFill>
            <a:tailEnd type="stealth"/>
          </a:ln>
        </p:spPr>
        <p:txBody>
          <a:bodyPr lIns="45719" rIns="45719"/>
          <a:lstStyle/>
          <a:p>
            <a:endParaRPr/>
          </a:p>
        </p:txBody>
      </p:sp>
      <p:sp>
        <p:nvSpPr>
          <p:cNvPr id="1312" name="Lijn"/>
          <p:cNvSpPr/>
          <p:nvPr/>
        </p:nvSpPr>
        <p:spPr>
          <a:xfrm>
            <a:off x="13844477" y="4737100"/>
            <a:ext cx="1109665" cy="0"/>
          </a:xfrm>
          <a:prstGeom prst="line">
            <a:avLst/>
          </a:prstGeom>
          <a:ln w="63500">
            <a:solidFill>
              <a:srgbClr val="000000"/>
            </a:solidFill>
            <a:tailEnd type="stealth"/>
          </a:ln>
        </p:spPr>
        <p:txBody>
          <a:bodyPr lIns="45719" rIns="45719"/>
          <a:lstStyle/>
          <a:p>
            <a:endParaRPr/>
          </a:p>
        </p:txBody>
      </p:sp>
      <p:sp>
        <p:nvSpPr>
          <p:cNvPr id="1313" name="Lijn"/>
          <p:cNvSpPr/>
          <p:nvPr/>
        </p:nvSpPr>
        <p:spPr>
          <a:xfrm flipV="1">
            <a:off x="15798055" y="2299466"/>
            <a:ext cx="1" cy="1624835"/>
          </a:xfrm>
          <a:prstGeom prst="line">
            <a:avLst/>
          </a:prstGeom>
          <a:ln w="63500">
            <a:solidFill>
              <a:srgbClr val="000000"/>
            </a:solidFill>
            <a:tailEnd type="stealth"/>
          </a:ln>
        </p:spPr>
        <p:txBody>
          <a:bodyPr lIns="45719" rIns="45719"/>
          <a:lstStyle/>
          <a:p>
            <a:endParaRPr/>
          </a:p>
        </p:txBody>
      </p:sp>
      <p:sp>
        <p:nvSpPr>
          <p:cNvPr id="2" name="Tekstvak 1">
            <a:extLst>
              <a:ext uri="{FF2B5EF4-FFF2-40B4-BE49-F238E27FC236}">
                <a16:creationId xmlns:a16="http://schemas.microsoft.com/office/drawing/2014/main" id="{1D0260A3-5D3B-B03C-8A03-5F6900328A05}"/>
              </a:ext>
            </a:extLst>
          </p:cNvPr>
          <p:cNvSpPr txBox="1"/>
          <p:nvPr/>
        </p:nvSpPr>
        <p:spPr>
          <a:xfrm>
            <a:off x="3549650" y="482358"/>
            <a:ext cx="13004800" cy="17004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7250">
                <a:latin typeface="+mj-lt"/>
              </a:rPr>
              <a:t>Sequence to Vector</a:t>
            </a:r>
          </a:p>
          <a:p>
            <a:pPr marL="0" marR="0" indent="0" algn="ctr" defTabSz="914400" rtl="0" fontAlgn="auto" latinLnBrk="0" hangingPunct="0">
              <a:lnSpc>
                <a:spcPct val="100000"/>
              </a:lnSpc>
              <a:spcBef>
                <a:spcPts val="0"/>
              </a:spcBef>
              <a:spcAft>
                <a:spcPts val="0"/>
              </a:spcAft>
              <a:buClrTx/>
              <a:buSzTx/>
              <a:buFontTx/>
              <a:buNone/>
              <a:tabLst/>
            </a:pPr>
            <a:r>
              <a:rPr kumimoji="0" lang="nl-NL" sz="3200" b="0" i="0" u="none" strike="noStrike" cap="none" spc="0" normalizeH="0" baseline="0">
                <a:ln>
                  <a:noFill/>
                </a:ln>
                <a:solidFill>
                  <a:srgbClr val="000000"/>
                </a:solidFill>
                <a:effectLst/>
                <a:uFillTx/>
                <a:latin typeface="+mj-lt"/>
                <a:ea typeface="Arial"/>
                <a:cs typeface="Arial"/>
                <a:sym typeface="Arial"/>
              </a:rPr>
              <a:t>unrolled through time</a:t>
            </a:r>
          </a:p>
        </p:txBody>
      </p:sp>
    </p:spTree>
    <p:extLst>
      <p:ext uri="{BB962C8B-B14F-4D97-AF65-F5344CB8AC3E}">
        <p14:creationId xmlns:p14="http://schemas.microsoft.com/office/powerpoint/2010/main" val="105129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15" name="Vergelijking"/>
              <p:cNvSpPr txBox="1"/>
              <p:nvPr/>
            </p:nvSpPr>
            <p:spPr>
              <a:xfrm>
                <a:off x="3201443" y="7485226"/>
                <a:ext cx="796715" cy="46269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15" name="Vergelijking"/>
              <p:cNvSpPr txBox="1">
                <a:spLocks noRot="1" noChangeAspect="1" noMove="1" noResize="1" noEditPoints="1" noAdjustHandles="1" noChangeArrowheads="1" noChangeShapeType="1" noTextEdit="1"/>
              </p:cNvSpPr>
              <p:nvPr/>
            </p:nvSpPr>
            <p:spPr>
              <a:xfrm>
                <a:off x="3201443" y="7485226"/>
                <a:ext cx="796715" cy="462692"/>
              </a:xfrm>
              <a:prstGeom prst="rect">
                <a:avLst/>
              </a:prstGeom>
              <a:blipFill>
                <a:blip r:embed="rId2"/>
                <a:stretch>
                  <a:fillRect l="-22222" r="-36508" b="-56757"/>
                </a:stretch>
              </a:blipFill>
              <a:ln w="12700">
                <a:miter lim="400000"/>
              </a:ln>
            </p:spPr>
            <p:txBody>
              <a:bodyPr/>
              <a:lstStyle/>
              <a:p>
                <a:r>
                  <a:rPr lang="nl-NL">
                    <a:noFill/>
                  </a:rPr>
                  <a:t> </a:t>
                </a:r>
              </a:p>
            </p:txBody>
          </p:sp>
        </mc:Fallback>
      </mc:AlternateContent>
      <p:grpSp>
        <p:nvGrpSpPr>
          <p:cNvPr id="1319" name="Groepeer"/>
          <p:cNvGrpSpPr/>
          <p:nvPr/>
        </p:nvGrpSpPr>
        <p:grpSpPr>
          <a:xfrm>
            <a:off x="1645149" y="4353250"/>
            <a:ext cx="2575464" cy="2650776"/>
            <a:chOff x="0" y="0"/>
            <a:chExt cx="2575463" cy="2650775"/>
          </a:xfrm>
        </p:grpSpPr>
        <p:sp>
          <p:nvSpPr>
            <p:cNvPr id="1316"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17"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18"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3" name="Groepeer"/>
          <p:cNvGrpSpPr/>
          <p:nvPr/>
        </p:nvGrpSpPr>
        <p:grpSpPr>
          <a:xfrm>
            <a:off x="4793177" y="4353250"/>
            <a:ext cx="2575465" cy="2650776"/>
            <a:chOff x="0" y="0"/>
            <a:chExt cx="2575463" cy="2650775"/>
          </a:xfrm>
        </p:grpSpPr>
        <p:sp>
          <p:nvSpPr>
            <p:cNvPr id="1320"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1"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2"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27" name="Groepeer"/>
          <p:cNvGrpSpPr/>
          <p:nvPr/>
        </p:nvGrpSpPr>
        <p:grpSpPr>
          <a:xfrm>
            <a:off x="7941206" y="4353250"/>
            <a:ext cx="2575465" cy="2650776"/>
            <a:chOff x="0" y="0"/>
            <a:chExt cx="2575463" cy="2650775"/>
          </a:xfrm>
        </p:grpSpPr>
        <p:sp>
          <p:nvSpPr>
            <p:cNvPr id="1324"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5"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26"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1" name="Groepeer"/>
          <p:cNvGrpSpPr/>
          <p:nvPr/>
        </p:nvGrpSpPr>
        <p:grpSpPr>
          <a:xfrm>
            <a:off x="11089236" y="4353250"/>
            <a:ext cx="2575464" cy="2650776"/>
            <a:chOff x="0" y="0"/>
            <a:chExt cx="2575463" cy="2650775"/>
          </a:xfrm>
        </p:grpSpPr>
        <p:sp>
          <p:nvSpPr>
            <p:cNvPr id="1328"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29"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0"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35" name="Groepeer"/>
          <p:cNvGrpSpPr/>
          <p:nvPr/>
        </p:nvGrpSpPr>
        <p:grpSpPr>
          <a:xfrm>
            <a:off x="14237265" y="4353250"/>
            <a:ext cx="2575465" cy="2650776"/>
            <a:chOff x="0" y="0"/>
            <a:chExt cx="2575463" cy="2650775"/>
          </a:xfrm>
        </p:grpSpPr>
        <p:sp>
          <p:nvSpPr>
            <p:cNvPr id="1332" name="A"/>
            <p:cNvSpPr/>
            <p:nvPr/>
          </p:nvSpPr>
          <p:spPr>
            <a:xfrm>
              <a:off x="130849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33" name="Lijn"/>
            <p:cNvSpPr/>
            <p:nvPr/>
          </p:nvSpPr>
          <p:spPr>
            <a:xfrm>
              <a:off x="0" y="633482"/>
              <a:ext cx="1073657"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34" name="Lijn"/>
            <p:cNvSpPr/>
            <p:nvPr/>
          </p:nvSpPr>
          <p:spPr>
            <a:xfrm flipV="1">
              <a:off x="1941980" y="1577119"/>
              <a:ext cx="1" cy="1073657"/>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336" name="Vergelijking"/>
              <p:cNvSpPr txBox="1"/>
              <p:nvPr/>
            </p:nvSpPr>
            <p:spPr>
              <a:xfrm>
                <a:off x="6538687" y="7485226"/>
                <a:ext cx="414034" cy="46269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sub>
                      </m:sSub>
                    </m:oMath>
                  </m:oMathPara>
                </a14:m>
                <a:endParaRPr sz="4000"/>
              </a:p>
            </p:txBody>
          </p:sp>
        </mc:Choice>
        <mc:Fallback xmlns="">
          <p:sp>
            <p:nvSpPr>
              <p:cNvPr id="1336" name="Vergelijking"/>
              <p:cNvSpPr txBox="1">
                <a:spLocks noRot="1" noChangeAspect="1" noMove="1" noResize="1" noEditPoints="1" noAdjustHandles="1" noChangeArrowheads="1" noChangeShapeType="1" noTextEdit="1"/>
              </p:cNvSpPr>
              <p:nvPr/>
            </p:nvSpPr>
            <p:spPr>
              <a:xfrm>
                <a:off x="6538687" y="7485226"/>
                <a:ext cx="414034" cy="462693"/>
              </a:xfrm>
              <a:prstGeom prst="rect">
                <a:avLst/>
              </a:prstGeom>
              <a:blipFill>
                <a:blip r:embed="rId3"/>
                <a:stretch>
                  <a:fillRect l="-42424" r="-42424" b="-54054"/>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7" name="Vergelijking"/>
              <p:cNvSpPr txBox="1"/>
              <p:nvPr/>
            </p:nvSpPr>
            <p:spPr>
              <a:xfrm>
                <a:off x="9497501" y="7485226"/>
                <a:ext cx="796715"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1</m:t>
                          </m:r>
                        </m:sub>
                      </m:sSub>
                    </m:oMath>
                  </m:oMathPara>
                </a14:m>
                <a:endParaRPr sz="4000"/>
              </a:p>
            </p:txBody>
          </p:sp>
        </mc:Choice>
        <mc:Fallback xmlns="">
          <p:sp>
            <p:nvSpPr>
              <p:cNvPr id="1337" name="Vergelijking"/>
              <p:cNvSpPr txBox="1">
                <a:spLocks noRot="1" noChangeAspect="1" noMove="1" noResize="1" noEditPoints="1" noAdjustHandles="1" noChangeArrowheads="1" noChangeShapeType="1" noTextEdit="1"/>
              </p:cNvSpPr>
              <p:nvPr/>
            </p:nvSpPr>
            <p:spPr>
              <a:xfrm>
                <a:off x="9497501" y="7485226"/>
                <a:ext cx="796715" cy="473513"/>
              </a:xfrm>
              <a:prstGeom prst="rect">
                <a:avLst/>
              </a:prstGeom>
              <a:blipFill>
                <a:blip r:embed="rId4"/>
                <a:stretch>
                  <a:fillRect l="-21875" r="-3593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8" name="Vergelijking"/>
              <p:cNvSpPr txBox="1"/>
              <p:nvPr/>
            </p:nvSpPr>
            <p:spPr>
              <a:xfrm>
                <a:off x="12834746" y="7485226"/>
                <a:ext cx="825569"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38" name="Vergelijking"/>
              <p:cNvSpPr txBox="1">
                <a:spLocks noRot="1" noChangeAspect="1" noMove="1" noResize="1" noEditPoints="1" noAdjustHandles="1" noChangeArrowheads="1" noChangeShapeType="1" noTextEdit="1"/>
              </p:cNvSpPr>
              <p:nvPr/>
            </p:nvSpPr>
            <p:spPr>
              <a:xfrm>
                <a:off x="12834746" y="7485226"/>
                <a:ext cx="825569" cy="473513"/>
              </a:xfrm>
              <a:prstGeom prst="rect">
                <a:avLst/>
              </a:prstGeom>
              <a:blipFill>
                <a:blip r:embed="rId5"/>
                <a:stretch>
                  <a:fillRect l="-21212" r="-31818" b="-5263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39" name="Vergelijking"/>
              <p:cNvSpPr txBox="1"/>
              <p:nvPr/>
            </p:nvSpPr>
            <p:spPr>
              <a:xfrm>
                <a:off x="15956388" y="7485226"/>
                <a:ext cx="810061" cy="47351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𝑋</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39" name="Vergelijking"/>
              <p:cNvSpPr txBox="1">
                <a:spLocks noRot="1" noChangeAspect="1" noMove="1" noResize="1" noEditPoints="1" noAdjustHandles="1" noChangeArrowheads="1" noChangeShapeType="1" noTextEdit="1"/>
              </p:cNvSpPr>
              <p:nvPr/>
            </p:nvSpPr>
            <p:spPr>
              <a:xfrm>
                <a:off x="15956388" y="7485226"/>
                <a:ext cx="810061" cy="473513"/>
              </a:xfrm>
              <a:prstGeom prst="rect">
                <a:avLst/>
              </a:prstGeom>
              <a:blipFill>
                <a:blip r:embed="rId6"/>
                <a:stretch>
                  <a:fillRect l="-21875" r="-35938" b="-52632"/>
                </a:stretch>
              </a:blipFill>
              <a:ln w="12700">
                <a:miter lim="400000"/>
              </a:ln>
            </p:spPr>
            <p:txBody>
              <a:bodyPr/>
              <a:lstStyle/>
              <a:p>
                <a:r>
                  <a:rPr lang="nl-NL">
                    <a:noFill/>
                  </a:rPr>
                  <a:t> </a:t>
                </a:r>
              </a:p>
            </p:txBody>
          </p:sp>
        </mc:Fallback>
      </mc:AlternateContent>
      <p:sp>
        <p:nvSpPr>
          <p:cNvPr id="1340" name="Lijn"/>
          <p:cNvSpPr/>
          <p:nvPr/>
        </p:nvSpPr>
        <p:spPr>
          <a:xfrm>
            <a:off x="17385293" y="4982837"/>
            <a:ext cx="1073658" cy="1"/>
          </a:xfrm>
          <a:prstGeom prst="line">
            <a:avLst/>
          </a:prstGeom>
          <a:ln w="50800">
            <a:solidFill>
              <a:srgbClr val="53585F"/>
            </a:solidFill>
            <a:miter lim="400000"/>
            <a:tailEnd type="stealth"/>
          </a:ln>
        </p:spPr>
        <p:txBody>
          <a:bodyPr lIns="58869" tIns="58869" rIns="58869" bIns="58869" anchor="ctr"/>
          <a:lstStyle/>
          <a:p>
            <a:pPr algn="ctr" defTabSz="677002">
              <a:defRPr sz="2600">
                <a:latin typeface="Helvetica Light"/>
                <a:ea typeface="Helvetica Light"/>
                <a:cs typeface="Helvetica Light"/>
                <a:sym typeface="Helvetica Light"/>
              </a:defRPr>
            </a:pPr>
            <a:endParaRPr/>
          </a:p>
        </p:txBody>
      </p:sp>
      <mc:AlternateContent xmlns:mc="http://schemas.openxmlformats.org/markup-compatibility/2006">
        <mc:Choice xmlns:a14="http://schemas.microsoft.com/office/drawing/2010/main" Requires="a14">
          <p:sp>
            <p:nvSpPr>
              <p:cNvPr id="1341" name="Vergelijking"/>
              <p:cNvSpPr txBox="1"/>
              <p:nvPr/>
            </p:nvSpPr>
            <p:spPr>
              <a:xfrm>
                <a:off x="4688520" y="4329662"/>
                <a:ext cx="1113382" cy="6155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ar-AE" sz="4000" i="1" smtClean="0">
                              <a:solidFill>
                                <a:srgbClr val="000000"/>
                              </a:solidFill>
                              <a:latin typeface="Cambria Math" panose="02040503050406030204" pitchFamily="18" charset="0"/>
                            </a:rPr>
                          </m:ctrlPr>
                        </m:sSubPr>
                        <m:e>
                          <m:r>
                            <a:rPr lang="ar-AE" sz="4000" i="1">
                              <a:solidFill>
                                <a:srgbClr val="000000"/>
                              </a:solidFill>
                              <a:latin typeface="Cambria Math" panose="02040503050406030204" pitchFamily="18" charset="0"/>
                            </a:rPr>
                            <m:t>h</m:t>
                          </m:r>
                        </m:e>
                        <m:sub>
                          <m:r>
                            <a:rPr lang="ar-AE" sz="4000" i="1">
                              <a:solidFill>
                                <a:srgbClr val="000000"/>
                              </a:solidFill>
                              <a:latin typeface="Cambria Math" panose="02040503050406030204" pitchFamily="18" charset="0"/>
                            </a:rPr>
                            <m:t>𝑡</m:t>
                          </m:r>
                          <m:r>
                            <a:rPr lang="ar-AE" sz="4000" b="0" i="1" smtClean="0">
                              <a:solidFill>
                                <a:srgbClr val="000000"/>
                              </a:solidFill>
                              <a:latin typeface="Cambria Math" panose="02040503050406030204" pitchFamily="18" charset="0"/>
                            </a:rPr>
                            <m:t>−</m:t>
                          </m:r>
                          <m:r>
                            <a:rPr lang="nl-NL" sz="4000" b="0" i="1" smtClean="0">
                              <a:solidFill>
                                <a:srgbClr val="000000"/>
                              </a:solidFill>
                              <a:latin typeface="Cambria Math" panose="02040503050406030204" pitchFamily="18" charset="0"/>
                            </a:rPr>
                            <m:t>1</m:t>
                          </m:r>
                        </m:sub>
                      </m:sSub>
                    </m:oMath>
                  </m:oMathPara>
                </a14:m>
                <a:endParaRPr sz="4000"/>
              </a:p>
            </p:txBody>
          </p:sp>
        </mc:Choice>
        <mc:Fallback>
          <p:sp>
            <p:nvSpPr>
              <p:cNvPr id="1341" name="Vergelijking"/>
              <p:cNvSpPr txBox="1">
                <a:spLocks noRot="1" noChangeAspect="1" noMove="1" noResize="1" noEditPoints="1" noAdjustHandles="1" noChangeArrowheads="1" noChangeShapeType="1" noTextEdit="1"/>
              </p:cNvSpPr>
              <p:nvPr/>
            </p:nvSpPr>
            <p:spPr>
              <a:xfrm>
                <a:off x="4688520" y="4329662"/>
                <a:ext cx="1113382" cy="615553"/>
              </a:xfrm>
              <a:prstGeom prst="rect">
                <a:avLst/>
              </a:prstGeom>
              <a:blipFill>
                <a:blip r:embed="rId7"/>
                <a:stretch>
                  <a:fillRect/>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2" name="Vergelijking"/>
              <p:cNvSpPr txBox="1"/>
              <p:nvPr/>
            </p:nvSpPr>
            <p:spPr>
              <a:xfrm>
                <a:off x="7789057" y="4329662"/>
                <a:ext cx="624465" cy="6155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sub>
                      </m:sSub>
                    </m:oMath>
                  </m:oMathPara>
                </a14:m>
                <a:endParaRPr sz="4000"/>
              </a:p>
            </p:txBody>
          </p:sp>
        </mc:Choice>
        <mc:Fallback>
          <p:sp>
            <p:nvSpPr>
              <p:cNvPr id="1342" name="Vergelijking"/>
              <p:cNvSpPr txBox="1">
                <a:spLocks noRot="1" noChangeAspect="1" noMove="1" noResize="1" noEditPoints="1" noAdjustHandles="1" noChangeArrowheads="1" noChangeShapeType="1" noTextEdit="1"/>
              </p:cNvSpPr>
              <p:nvPr/>
            </p:nvSpPr>
            <p:spPr>
              <a:xfrm>
                <a:off x="7789057" y="4329662"/>
                <a:ext cx="624465" cy="615553"/>
              </a:xfrm>
              <a:prstGeom prst="rect">
                <a:avLst/>
              </a:prstGeom>
              <a:blipFill>
                <a:blip r:embed="rId8"/>
                <a:stretch>
                  <a:fillRect/>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3" name="Vergelijking"/>
              <p:cNvSpPr txBox="1"/>
              <p:nvPr/>
            </p:nvSpPr>
            <p:spPr>
              <a:xfrm>
                <a:off x="10889595" y="4329662"/>
                <a:ext cx="1113382" cy="6155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ar-AE" sz="4000" i="1" smtClean="0">
                              <a:solidFill>
                                <a:srgbClr val="000000"/>
                              </a:solidFill>
                              <a:latin typeface="Cambria Math" panose="02040503050406030204" pitchFamily="18" charset="0"/>
                            </a:rPr>
                          </m:ctrlPr>
                        </m:sSubPr>
                        <m:e>
                          <m:r>
                            <a:rPr lang="ar-AE" sz="4000" i="1">
                              <a:solidFill>
                                <a:srgbClr val="000000"/>
                              </a:solidFill>
                              <a:latin typeface="Cambria Math" panose="02040503050406030204" pitchFamily="18" charset="0"/>
                            </a:rPr>
                            <m:t>h</m:t>
                          </m:r>
                        </m:e>
                        <m:sub>
                          <m:r>
                            <a:rPr lang="ar-AE" sz="4000" i="1">
                              <a:solidFill>
                                <a:srgbClr val="000000"/>
                              </a:solidFill>
                              <a:latin typeface="Cambria Math" panose="02040503050406030204" pitchFamily="18" charset="0"/>
                            </a:rPr>
                            <m:t>𝑡</m:t>
                          </m:r>
                          <m:r>
                            <a:rPr lang="ar-AE" sz="4000" i="1">
                              <a:solidFill>
                                <a:srgbClr val="000000"/>
                              </a:solidFill>
                              <a:latin typeface="Cambria Math" panose="02040503050406030204" pitchFamily="18" charset="0"/>
                            </a:rPr>
                            <m:t>+</m:t>
                          </m:r>
                          <m:r>
                            <a:rPr lang="ar-AE" sz="4000" b="0" i="1" smtClean="0">
                              <a:solidFill>
                                <a:srgbClr val="000000"/>
                              </a:solidFill>
                              <a:latin typeface="Cambria Math" panose="02040503050406030204" pitchFamily="18" charset="0"/>
                            </a:rPr>
                            <m:t>1</m:t>
                          </m:r>
                        </m:sub>
                      </m:sSub>
                    </m:oMath>
                  </m:oMathPara>
                </a14:m>
                <a:endParaRPr sz="4000"/>
              </a:p>
            </p:txBody>
          </p:sp>
        </mc:Choice>
        <mc:Fallback>
          <p:sp>
            <p:nvSpPr>
              <p:cNvPr id="1343" name="Vergelijking"/>
              <p:cNvSpPr txBox="1">
                <a:spLocks noRot="1" noChangeAspect="1" noMove="1" noResize="1" noEditPoints="1" noAdjustHandles="1" noChangeArrowheads="1" noChangeShapeType="1" noTextEdit="1"/>
              </p:cNvSpPr>
              <p:nvPr/>
            </p:nvSpPr>
            <p:spPr>
              <a:xfrm>
                <a:off x="10889595" y="4329662"/>
                <a:ext cx="1113382" cy="615553"/>
              </a:xfrm>
              <a:prstGeom prst="rect">
                <a:avLst/>
              </a:prstGeom>
              <a:blipFill>
                <a:blip r:embed="rId9"/>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4" name="Vergelijking"/>
              <p:cNvSpPr txBox="1"/>
              <p:nvPr/>
            </p:nvSpPr>
            <p:spPr>
              <a:xfrm>
                <a:off x="13990132" y="4329662"/>
                <a:ext cx="744797"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2</m:t>
                          </m:r>
                        </m:sub>
                      </m:sSub>
                    </m:oMath>
                  </m:oMathPara>
                </a14:m>
                <a:endParaRPr sz="4000"/>
              </a:p>
            </p:txBody>
          </p:sp>
        </mc:Choice>
        <mc:Fallback xmlns="">
          <p:sp>
            <p:nvSpPr>
              <p:cNvPr id="1344" name="Vergelijking"/>
              <p:cNvSpPr txBox="1">
                <a:spLocks noRot="1" noChangeAspect="1" noMove="1" noResize="1" noEditPoints="1" noAdjustHandles="1" noChangeArrowheads="1" noChangeShapeType="1" noTextEdit="1"/>
              </p:cNvSpPr>
              <p:nvPr/>
            </p:nvSpPr>
            <p:spPr>
              <a:xfrm>
                <a:off x="13990132" y="4329662"/>
                <a:ext cx="744797" cy="488753"/>
              </a:xfrm>
              <a:prstGeom prst="rect">
                <a:avLst/>
              </a:prstGeom>
              <a:blipFill>
                <a:blip r:embed="rId10"/>
                <a:stretch>
                  <a:fillRect l="-23333" r="-41667" b="-45000"/>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45" name="Vergelijking"/>
              <p:cNvSpPr txBox="1"/>
              <p:nvPr/>
            </p:nvSpPr>
            <p:spPr>
              <a:xfrm>
                <a:off x="17090669" y="4329662"/>
                <a:ext cx="729289" cy="4887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4000" i="1">
                              <a:solidFill>
                                <a:srgbClr val="000000"/>
                              </a:solidFill>
                              <a:latin typeface="Cambria Math" panose="02040503050406030204" pitchFamily="18" charset="0"/>
                            </a:rPr>
                          </m:ctrlPr>
                        </m:sSubPr>
                        <m:e>
                          <m:r>
                            <a:rPr sz="4000" i="1">
                              <a:solidFill>
                                <a:srgbClr val="000000"/>
                              </a:solidFill>
                              <a:latin typeface="Cambria Math" panose="02040503050406030204" pitchFamily="18" charset="0"/>
                            </a:rPr>
                            <m:t>h</m:t>
                          </m:r>
                        </m:e>
                        <m:sub>
                          <m:r>
                            <a:rPr sz="4000" i="1">
                              <a:solidFill>
                                <a:srgbClr val="000000"/>
                              </a:solidFill>
                              <a:latin typeface="Cambria Math" panose="02040503050406030204" pitchFamily="18" charset="0"/>
                            </a:rPr>
                            <m:t>𝑡</m:t>
                          </m:r>
                          <m:r>
                            <a:rPr sz="4000" i="1">
                              <a:solidFill>
                                <a:srgbClr val="000000"/>
                              </a:solidFill>
                              <a:latin typeface="Cambria Math" panose="02040503050406030204" pitchFamily="18" charset="0"/>
                            </a:rPr>
                            <m:t>+</m:t>
                          </m:r>
                          <m:r>
                            <a:rPr sz="4000" i="1">
                              <a:solidFill>
                                <a:srgbClr val="000000"/>
                              </a:solidFill>
                              <a:latin typeface="Cambria Math" panose="02040503050406030204" pitchFamily="18" charset="0"/>
                            </a:rPr>
                            <m:t>3</m:t>
                          </m:r>
                        </m:sub>
                      </m:sSub>
                    </m:oMath>
                  </m:oMathPara>
                </a14:m>
                <a:endParaRPr sz="4000"/>
              </a:p>
            </p:txBody>
          </p:sp>
        </mc:Choice>
        <mc:Fallback xmlns="">
          <p:sp>
            <p:nvSpPr>
              <p:cNvPr id="1345" name="Vergelijking"/>
              <p:cNvSpPr txBox="1">
                <a:spLocks noRot="1" noChangeAspect="1" noMove="1" noResize="1" noEditPoints="1" noAdjustHandles="1" noChangeArrowheads="1" noChangeShapeType="1" noTextEdit="1"/>
              </p:cNvSpPr>
              <p:nvPr/>
            </p:nvSpPr>
            <p:spPr>
              <a:xfrm>
                <a:off x="17090669" y="4329662"/>
                <a:ext cx="729289" cy="488753"/>
              </a:xfrm>
              <a:prstGeom prst="rect">
                <a:avLst/>
              </a:prstGeom>
              <a:blipFill>
                <a:blip r:embed="rId11"/>
                <a:stretch>
                  <a:fillRect l="-23729" r="-44068" b="-45000"/>
                </a:stretch>
              </a:blipFill>
              <a:ln w="12700">
                <a:miter lim="400000"/>
              </a:ln>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346" name="Vergelijking"/>
              <p:cNvSpPr txBox="1"/>
              <p:nvPr/>
            </p:nvSpPr>
            <p:spPr>
              <a:xfrm>
                <a:off x="1486215" y="4329662"/>
                <a:ext cx="1113382" cy="61555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ar-AE" sz="4000" i="1" smtClean="0">
                              <a:solidFill>
                                <a:srgbClr val="000000"/>
                              </a:solidFill>
                              <a:latin typeface="Cambria Math" panose="02040503050406030204" pitchFamily="18" charset="0"/>
                            </a:rPr>
                          </m:ctrlPr>
                        </m:sSubPr>
                        <m:e>
                          <m:r>
                            <a:rPr lang="ar-AE" sz="4000" i="1">
                              <a:solidFill>
                                <a:srgbClr val="000000"/>
                              </a:solidFill>
                              <a:latin typeface="Cambria Math" panose="02040503050406030204" pitchFamily="18" charset="0"/>
                            </a:rPr>
                            <m:t>h</m:t>
                          </m:r>
                        </m:e>
                        <m:sub>
                          <m:r>
                            <a:rPr lang="ar-AE" sz="4000" i="1">
                              <a:solidFill>
                                <a:srgbClr val="000000"/>
                              </a:solidFill>
                              <a:latin typeface="Cambria Math" panose="02040503050406030204" pitchFamily="18" charset="0"/>
                            </a:rPr>
                            <m:t>𝑡</m:t>
                          </m:r>
                          <m:r>
                            <a:rPr lang="ar-AE" sz="4000" i="1">
                              <a:solidFill>
                                <a:srgbClr val="000000"/>
                              </a:solidFill>
                              <a:latin typeface="Cambria Math" panose="02040503050406030204" pitchFamily="18" charset="0"/>
                            </a:rPr>
                            <m:t>−</m:t>
                          </m:r>
                          <m:r>
                            <a:rPr lang="ar-AE" sz="4000" b="0" i="1" smtClean="0">
                              <a:solidFill>
                                <a:srgbClr val="000000"/>
                              </a:solidFill>
                              <a:latin typeface="Cambria Math" panose="02040503050406030204" pitchFamily="18" charset="0"/>
                            </a:rPr>
                            <m:t>2</m:t>
                          </m:r>
                        </m:sub>
                      </m:sSub>
                    </m:oMath>
                  </m:oMathPara>
                </a14:m>
                <a:endParaRPr sz="4000"/>
              </a:p>
            </p:txBody>
          </p:sp>
        </mc:Choice>
        <mc:Fallback>
          <p:sp>
            <p:nvSpPr>
              <p:cNvPr id="1346" name="Vergelijking"/>
              <p:cNvSpPr txBox="1">
                <a:spLocks noRot="1" noChangeAspect="1" noMove="1" noResize="1" noEditPoints="1" noAdjustHandles="1" noChangeArrowheads="1" noChangeShapeType="1" noTextEdit="1"/>
              </p:cNvSpPr>
              <p:nvPr/>
            </p:nvSpPr>
            <p:spPr>
              <a:xfrm>
                <a:off x="1486215" y="4329662"/>
                <a:ext cx="1113382" cy="615553"/>
              </a:xfrm>
              <a:prstGeom prst="rect">
                <a:avLst/>
              </a:prstGeom>
              <a:blipFill>
                <a:blip r:embed="rId12"/>
                <a:stretch>
                  <a:fillRect/>
                </a:stretch>
              </a:blipFill>
              <a:ln w="12700">
                <a:miter lim="400000"/>
              </a:ln>
            </p:spPr>
            <p:txBody>
              <a:bodyPr/>
              <a:lstStyle/>
              <a:p>
                <a:r>
                  <a:rPr lang="nl-NL">
                    <a:noFill/>
                  </a:rPr>
                  <a:t> </a:t>
                </a:r>
              </a:p>
            </p:txBody>
          </p:sp>
        </mc:Fallback>
      </mc:AlternateContent>
    </p:spTree>
    <p:extLst>
      <p:ext uri="{BB962C8B-B14F-4D97-AF65-F5344CB8AC3E}">
        <p14:creationId xmlns:p14="http://schemas.microsoft.com/office/powerpoint/2010/main" val="355920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 name="Groepeer"/>
          <p:cNvGrpSpPr/>
          <p:nvPr/>
        </p:nvGrpSpPr>
        <p:grpSpPr>
          <a:xfrm>
            <a:off x="4148067" y="3284330"/>
            <a:ext cx="1266966" cy="4960942"/>
            <a:chOff x="0" y="0"/>
            <a:chExt cx="1266965" cy="4960941"/>
          </a:xfrm>
        </p:grpSpPr>
        <p:sp>
          <p:nvSpPr>
            <p:cNvPr id="1348"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49"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50" name="wat"/>
            <p:cNvSpPr txBox="1"/>
            <p:nvPr/>
          </p:nvSpPr>
          <p:spPr>
            <a:xfrm>
              <a:off x="121682" y="4254741"/>
              <a:ext cx="1023601"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wat</a:t>
              </a:r>
            </a:p>
          </p:txBody>
        </p:sp>
      </p:grpSp>
      <p:grpSp>
        <p:nvGrpSpPr>
          <p:cNvPr id="1355" name="Groepeer"/>
          <p:cNvGrpSpPr/>
          <p:nvPr/>
        </p:nvGrpSpPr>
        <p:grpSpPr>
          <a:xfrm>
            <a:off x="6902193" y="3284330"/>
            <a:ext cx="1266967" cy="4960942"/>
            <a:chOff x="0" y="0"/>
            <a:chExt cx="1266965" cy="4960941"/>
          </a:xfrm>
        </p:grpSpPr>
        <p:sp>
          <p:nvSpPr>
            <p:cNvPr id="1352"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3" name="doet"/>
            <p:cNvSpPr txBox="1"/>
            <p:nvPr/>
          </p:nvSpPr>
          <p:spPr>
            <a:xfrm>
              <a:off x="8424" y="4254741"/>
              <a:ext cx="125011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doet</a:t>
              </a:r>
            </a:p>
          </p:txBody>
        </p:sp>
        <p:sp>
          <p:nvSpPr>
            <p:cNvPr id="1354"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59" name="Groepeer"/>
          <p:cNvGrpSpPr/>
          <p:nvPr/>
        </p:nvGrpSpPr>
        <p:grpSpPr>
          <a:xfrm>
            <a:off x="9656319" y="3284330"/>
            <a:ext cx="1266967" cy="4960942"/>
            <a:chOff x="0" y="0"/>
            <a:chExt cx="1266965" cy="4960941"/>
          </a:xfrm>
        </p:grpSpPr>
        <p:sp>
          <p:nvSpPr>
            <p:cNvPr id="1356" name="A"/>
            <p:cNvSpPr/>
            <p:nvPr/>
          </p:nvSpPr>
          <p:spPr>
            <a:xfrm>
              <a:off x="0"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57" name="het"/>
            <p:cNvSpPr txBox="1"/>
            <p:nvPr/>
          </p:nvSpPr>
          <p:spPr>
            <a:xfrm>
              <a:off x="169159" y="4254741"/>
              <a:ext cx="928648" cy="706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het</a:t>
              </a:r>
            </a:p>
          </p:txBody>
        </p:sp>
        <p:sp>
          <p:nvSpPr>
            <p:cNvPr id="1358" name="Lijn"/>
            <p:cNvSpPr/>
            <p:nvPr/>
          </p:nvSpPr>
          <p:spPr>
            <a:xfrm flipV="1">
              <a:off x="633482" y="2224819"/>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3" name="Groepeer"/>
          <p:cNvGrpSpPr/>
          <p:nvPr/>
        </p:nvGrpSpPr>
        <p:grpSpPr>
          <a:xfrm>
            <a:off x="12367079" y="3367017"/>
            <a:ext cx="1353702" cy="4878255"/>
            <a:chOff x="0" y="0"/>
            <a:chExt cx="1353700" cy="4878254"/>
          </a:xfrm>
        </p:grpSpPr>
        <p:sp>
          <p:nvSpPr>
            <p:cNvPr id="1360" name="A"/>
            <p:cNvSpPr/>
            <p:nvPr/>
          </p:nvSpPr>
          <p:spPr>
            <a:xfrm>
              <a:off x="43367" y="0"/>
              <a:ext cx="1266967"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1" name="weer"/>
            <p:cNvSpPr txBox="1"/>
            <p:nvPr/>
          </p:nvSpPr>
          <p:spPr>
            <a:xfrm>
              <a:off x="0" y="4172055"/>
              <a:ext cx="1353701"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weer</a:t>
              </a:r>
            </a:p>
          </p:txBody>
        </p:sp>
        <p:sp>
          <p:nvSpPr>
            <p:cNvPr id="1362" name="Lijn"/>
            <p:cNvSpPr/>
            <p:nvPr/>
          </p:nvSpPr>
          <p:spPr>
            <a:xfrm flipV="1">
              <a:off x="676850"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grpSp>
        <p:nvGrpSpPr>
          <p:cNvPr id="1367" name="Groepeer"/>
          <p:cNvGrpSpPr/>
          <p:nvPr/>
        </p:nvGrpSpPr>
        <p:grpSpPr>
          <a:xfrm>
            <a:off x="14645699" y="3367017"/>
            <a:ext cx="2304714" cy="4878255"/>
            <a:chOff x="0" y="0"/>
            <a:chExt cx="2304712" cy="4878254"/>
          </a:xfrm>
        </p:grpSpPr>
        <p:sp>
          <p:nvSpPr>
            <p:cNvPr id="1364" name="A"/>
            <p:cNvSpPr/>
            <p:nvPr/>
          </p:nvSpPr>
          <p:spPr>
            <a:xfrm>
              <a:off x="518874" y="0"/>
              <a:ext cx="1266966" cy="1266966"/>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2600" b="1">
                  <a:solidFill>
                    <a:srgbClr val="FFFFFF"/>
                  </a:solidFill>
                  <a:latin typeface="+mn-lt"/>
                  <a:ea typeface="+mn-ea"/>
                  <a:cs typeface="+mn-cs"/>
                  <a:sym typeface="Helvetica"/>
                </a:defRPr>
              </a:lvl1pPr>
            </a:lstStyle>
            <a:p>
              <a:r>
                <a:t>A</a:t>
              </a:r>
            </a:p>
          </p:txBody>
        </p:sp>
        <p:sp>
          <p:nvSpPr>
            <p:cNvPr id="1365" name="morgen?"/>
            <p:cNvSpPr txBox="1"/>
            <p:nvPr/>
          </p:nvSpPr>
          <p:spPr>
            <a:xfrm>
              <a:off x="0" y="4172055"/>
              <a:ext cx="2304713" cy="706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4800">
                  <a:latin typeface="+mj-lt"/>
                  <a:ea typeface="+mj-ea"/>
                  <a:cs typeface="+mj-cs"/>
                  <a:sym typeface="Calibri"/>
                </a:defRPr>
              </a:lvl1pPr>
            </a:lstStyle>
            <a:p>
              <a:r>
                <a:t>morgen?</a:t>
              </a:r>
            </a:p>
          </p:txBody>
        </p:sp>
        <p:sp>
          <p:nvSpPr>
            <p:cNvPr id="1366" name="Lijn"/>
            <p:cNvSpPr/>
            <p:nvPr/>
          </p:nvSpPr>
          <p:spPr>
            <a:xfrm flipV="1">
              <a:off x="1152356" y="2142132"/>
              <a:ext cx="1" cy="1073658"/>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p:sp>
        <p:nvSpPr>
          <p:cNvPr id="1368" name="Lijn"/>
          <p:cNvSpPr/>
          <p:nvPr/>
        </p:nvSpPr>
        <p:spPr>
          <a:xfrm flipH="1">
            <a:off x="5598486" y="3975100"/>
            <a:ext cx="1109666" cy="0"/>
          </a:xfrm>
          <a:prstGeom prst="line">
            <a:avLst/>
          </a:prstGeom>
          <a:ln w="63500">
            <a:solidFill>
              <a:srgbClr val="000000"/>
            </a:solidFill>
            <a:tailEnd type="stealth"/>
          </a:ln>
        </p:spPr>
        <p:txBody>
          <a:bodyPr lIns="45719" rIns="45719"/>
          <a:lstStyle/>
          <a:p>
            <a:endParaRPr/>
          </a:p>
        </p:txBody>
      </p:sp>
      <p:sp>
        <p:nvSpPr>
          <p:cNvPr id="1369" name="Lijn"/>
          <p:cNvSpPr/>
          <p:nvPr/>
        </p:nvSpPr>
        <p:spPr>
          <a:xfrm flipH="1">
            <a:off x="8336223" y="3975100"/>
            <a:ext cx="1109665" cy="0"/>
          </a:xfrm>
          <a:prstGeom prst="line">
            <a:avLst/>
          </a:prstGeom>
          <a:ln w="63500">
            <a:solidFill>
              <a:srgbClr val="000000"/>
            </a:solidFill>
            <a:tailEnd type="stealth"/>
          </a:ln>
        </p:spPr>
        <p:txBody>
          <a:bodyPr lIns="45719" rIns="45719"/>
          <a:lstStyle/>
          <a:p>
            <a:endParaRPr/>
          </a:p>
        </p:txBody>
      </p:sp>
      <p:sp>
        <p:nvSpPr>
          <p:cNvPr id="1370" name="Lijn"/>
          <p:cNvSpPr/>
          <p:nvPr/>
        </p:nvSpPr>
        <p:spPr>
          <a:xfrm flipH="1">
            <a:off x="11133718" y="3975100"/>
            <a:ext cx="1109665" cy="0"/>
          </a:xfrm>
          <a:prstGeom prst="line">
            <a:avLst/>
          </a:prstGeom>
          <a:ln w="63500">
            <a:solidFill>
              <a:srgbClr val="000000"/>
            </a:solidFill>
            <a:tailEnd type="stealth"/>
          </a:ln>
        </p:spPr>
        <p:txBody>
          <a:bodyPr lIns="45719" rIns="45719"/>
          <a:lstStyle/>
          <a:p>
            <a:endParaRPr/>
          </a:p>
        </p:txBody>
      </p:sp>
      <p:sp>
        <p:nvSpPr>
          <p:cNvPr id="1371" name="Lijn"/>
          <p:cNvSpPr/>
          <p:nvPr/>
        </p:nvSpPr>
        <p:spPr>
          <a:xfrm flipH="1">
            <a:off x="13844477" y="3975100"/>
            <a:ext cx="1109665" cy="0"/>
          </a:xfrm>
          <a:prstGeom prst="line">
            <a:avLst/>
          </a:prstGeom>
          <a:ln w="63500">
            <a:solidFill>
              <a:srgbClr val="000000"/>
            </a:solidFill>
            <a:tailEnd type="stealth"/>
          </a:ln>
        </p:spPr>
        <p:txBody>
          <a:bodyPr lIns="45719" rIns="45719"/>
          <a:lstStyle/>
          <a:p>
            <a:endParaRPr/>
          </a:p>
        </p:txBody>
      </p:sp>
      <p:sp>
        <p:nvSpPr>
          <p:cNvPr id="1372" name="Lijn"/>
          <p:cNvSpPr/>
          <p:nvPr/>
        </p:nvSpPr>
        <p:spPr>
          <a:xfrm>
            <a:off x="15798055" y="1537466"/>
            <a:ext cx="1" cy="1624835"/>
          </a:xfrm>
          <a:prstGeom prst="line">
            <a:avLst/>
          </a:prstGeom>
          <a:ln w="63500">
            <a:solidFill>
              <a:srgbClr val="000000"/>
            </a:solidFill>
            <a:tailEnd type="stealth"/>
          </a:ln>
        </p:spPr>
        <p:txBody>
          <a:bodyPr lIns="45719" rIns="45719"/>
          <a:lstStyle/>
          <a:p>
            <a:endParaRPr/>
          </a:p>
        </p:txBody>
      </p:sp>
      <mc:AlternateContent xmlns:mc="http://schemas.openxmlformats.org/markup-compatibility/2006" xmlns:a14="http://schemas.microsoft.com/office/drawing/2010/main">
        <mc:Choice Requires="a14">
          <p:sp>
            <p:nvSpPr>
              <p:cNvPr id="1373" name="Vergelijking"/>
              <p:cNvSpPr txBox="1"/>
              <p:nvPr/>
            </p:nvSpPr>
            <p:spPr>
              <a:xfrm>
                <a:off x="14549061" y="331825"/>
                <a:ext cx="2240890" cy="54544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800" i="1">
                          <a:solidFill>
                            <a:srgbClr val="000000"/>
                          </a:solidFill>
                          <a:latin typeface="Cambria Math" panose="02040503050406030204" pitchFamily="18" charset="0"/>
                        </a:rPr>
                        <m:t>𝛿</m:t>
                      </m:r>
                      <m:r>
                        <a:rPr sz="4800" i="1">
                          <a:solidFill>
                            <a:srgbClr val="000000"/>
                          </a:solidFill>
                          <a:latin typeface="Cambria Math" panose="02040503050406030204" pitchFamily="18" charset="0"/>
                        </a:rPr>
                        <m:t>=</m:t>
                      </m:r>
                      <m:limUpp>
                        <m:limUppPr>
                          <m:ctrlPr>
                            <a:rPr sz="4800" i="1">
                              <a:solidFill>
                                <a:srgbClr val="000000"/>
                              </a:solidFill>
                              <a:latin typeface="Cambria Math" panose="02040503050406030204" pitchFamily="18" charset="0"/>
                            </a:rPr>
                          </m:ctrlPr>
                        </m:limUppPr>
                        <m:e>
                          <m:r>
                            <a:rPr sz="4800" i="1">
                              <a:solidFill>
                                <a:srgbClr val="000000"/>
                              </a:solidFill>
                              <a:latin typeface="Cambria Math" panose="02040503050406030204" pitchFamily="18" charset="0"/>
                            </a:rPr>
                            <m:t>𝑦</m:t>
                          </m:r>
                        </m:e>
                        <m:lim>
                          <m:r>
                            <a:rPr sz="4800" i="1">
                              <a:solidFill>
                                <a:srgbClr val="000000"/>
                              </a:solidFill>
                              <a:latin typeface="Cambria Math" panose="02040503050406030204" pitchFamily="18" charset="0"/>
                            </a:rPr>
                            <m:t>̂</m:t>
                          </m:r>
                        </m:lim>
                      </m:limUpp>
                      <m:r>
                        <a:rPr sz="4800" i="1">
                          <a:solidFill>
                            <a:srgbClr val="000000"/>
                          </a:solidFill>
                          <a:latin typeface="Cambria Math" panose="02040503050406030204" pitchFamily="18" charset="0"/>
                        </a:rPr>
                        <m:t>−</m:t>
                      </m:r>
                      <m:r>
                        <a:rPr sz="4800" i="1">
                          <a:solidFill>
                            <a:srgbClr val="000000"/>
                          </a:solidFill>
                          <a:latin typeface="Cambria Math" panose="02040503050406030204" pitchFamily="18" charset="0"/>
                        </a:rPr>
                        <m:t>𝑦</m:t>
                      </m:r>
                    </m:oMath>
                  </m:oMathPara>
                </a14:m>
                <a:endParaRPr sz="4800"/>
              </a:p>
            </p:txBody>
          </p:sp>
        </mc:Choice>
        <mc:Fallback xmlns="">
          <p:sp>
            <p:nvSpPr>
              <p:cNvPr id="1373" name="Vergelijking"/>
              <p:cNvSpPr txBox="1">
                <a:spLocks noRot="1" noChangeAspect="1" noMove="1" noResize="1" noEditPoints="1" noAdjustHandles="1" noChangeArrowheads="1" noChangeShapeType="1" noTextEdit="1"/>
              </p:cNvSpPr>
              <p:nvPr/>
            </p:nvSpPr>
            <p:spPr>
              <a:xfrm>
                <a:off x="14549061" y="331825"/>
                <a:ext cx="2240890" cy="545447"/>
              </a:xfrm>
              <a:prstGeom prst="rect">
                <a:avLst/>
              </a:prstGeom>
              <a:blipFill>
                <a:blip r:embed="rId2"/>
                <a:stretch>
                  <a:fillRect r="-14441" b="-76667"/>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4" name="Vergelijking"/>
              <p:cNvSpPr txBox="1"/>
              <p:nvPr/>
            </p:nvSpPr>
            <p:spPr>
              <a:xfrm>
                <a:off x="15532270"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000000"/>
                          </a:solidFill>
                          <a:latin typeface="Cambria Math" panose="02040503050406030204" pitchFamily="18" charset="0"/>
                        </a:rPr>
                        <m:t>𝛿</m:t>
                      </m:r>
                    </m:oMath>
                  </m:oMathPara>
                </a14:m>
                <a:endParaRPr sz="9600"/>
              </a:p>
            </p:txBody>
          </p:sp>
        </mc:Choice>
        <mc:Fallback xmlns="">
          <p:sp>
            <p:nvSpPr>
              <p:cNvPr id="1374" name="Vergelijking"/>
              <p:cNvSpPr txBox="1">
                <a:spLocks noRot="1" noChangeAspect="1" noMove="1" noResize="1" noEditPoints="1" noAdjustHandles="1" noChangeArrowheads="1" noChangeShapeType="1" noTextEdit="1"/>
              </p:cNvSpPr>
              <p:nvPr/>
            </p:nvSpPr>
            <p:spPr>
              <a:xfrm>
                <a:off x="15532270" y="8825090"/>
                <a:ext cx="531572" cy="827837"/>
              </a:xfrm>
              <a:prstGeom prst="rect">
                <a:avLst/>
              </a:prstGeom>
              <a:blipFill>
                <a:blip r:embed="rId3"/>
                <a:stretch>
                  <a:fillRect l="-83333"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5" name="Vergelijking"/>
              <p:cNvSpPr txBox="1"/>
              <p:nvPr/>
            </p:nvSpPr>
            <p:spPr>
              <a:xfrm>
                <a:off x="1277814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484848"/>
                          </a:solidFill>
                          <a:latin typeface="Cambria Math" panose="02040503050406030204" pitchFamily="18" charset="0"/>
                        </a:rPr>
                        <m:t>𝛿</m:t>
                      </m:r>
                    </m:oMath>
                  </m:oMathPara>
                </a14:m>
                <a:endParaRPr sz="9600">
                  <a:solidFill>
                    <a:srgbClr val="484848"/>
                  </a:solidFill>
                </a:endParaRPr>
              </a:p>
            </p:txBody>
          </p:sp>
        </mc:Choice>
        <mc:Fallback xmlns="">
          <p:sp>
            <p:nvSpPr>
              <p:cNvPr id="1375" name="Vergelijking"/>
              <p:cNvSpPr txBox="1">
                <a:spLocks noRot="1" noChangeAspect="1" noMove="1" noResize="1" noEditPoints="1" noAdjustHandles="1" noChangeArrowheads="1" noChangeShapeType="1" noTextEdit="1"/>
              </p:cNvSpPr>
              <p:nvPr/>
            </p:nvSpPr>
            <p:spPr>
              <a:xfrm>
                <a:off x="12778144" y="8825090"/>
                <a:ext cx="531572" cy="827837"/>
              </a:xfrm>
              <a:prstGeom prst="rect">
                <a:avLst/>
              </a:prstGeom>
              <a:blipFill>
                <a:blip r:embed="rId4"/>
                <a:stretch>
                  <a:fillRect l="-80952" r="-104762"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6" name="Vergelijking"/>
              <p:cNvSpPr txBox="1"/>
              <p:nvPr/>
            </p:nvSpPr>
            <p:spPr>
              <a:xfrm>
                <a:off x="10024017"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A3A3A3"/>
                          </a:solidFill>
                          <a:latin typeface="Cambria Math" panose="02040503050406030204" pitchFamily="18" charset="0"/>
                        </a:rPr>
                        <m:t>𝛿</m:t>
                      </m:r>
                    </m:oMath>
                  </m:oMathPara>
                </a14:m>
                <a:endParaRPr sz="9600">
                  <a:solidFill>
                    <a:srgbClr val="A3A3A3"/>
                  </a:solidFill>
                </a:endParaRPr>
              </a:p>
            </p:txBody>
          </p:sp>
        </mc:Choice>
        <mc:Fallback xmlns="">
          <p:sp>
            <p:nvSpPr>
              <p:cNvPr id="1376" name="Vergelijking"/>
              <p:cNvSpPr txBox="1">
                <a:spLocks noRot="1" noChangeAspect="1" noMove="1" noResize="1" noEditPoints="1" noAdjustHandles="1" noChangeArrowheads="1" noChangeShapeType="1" noTextEdit="1"/>
              </p:cNvSpPr>
              <p:nvPr/>
            </p:nvSpPr>
            <p:spPr>
              <a:xfrm>
                <a:off x="10024017" y="8825090"/>
                <a:ext cx="531572" cy="827837"/>
              </a:xfrm>
              <a:prstGeom prst="rect">
                <a:avLst/>
              </a:prstGeom>
              <a:blipFill>
                <a:blip r:embed="rId5"/>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7" name="Vergelijking"/>
              <p:cNvSpPr txBox="1"/>
              <p:nvPr/>
            </p:nvSpPr>
            <p:spPr>
              <a:xfrm>
                <a:off x="7269891"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C7C7C7"/>
                          </a:solidFill>
                          <a:latin typeface="Cambria Math" panose="02040503050406030204" pitchFamily="18" charset="0"/>
                        </a:rPr>
                        <m:t>𝛿</m:t>
                      </m:r>
                    </m:oMath>
                  </m:oMathPara>
                </a14:m>
                <a:endParaRPr sz="9600">
                  <a:solidFill>
                    <a:srgbClr val="C7C7C7"/>
                  </a:solidFill>
                </a:endParaRPr>
              </a:p>
            </p:txBody>
          </p:sp>
        </mc:Choice>
        <mc:Fallback xmlns="">
          <p:sp>
            <p:nvSpPr>
              <p:cNvPr id="1377" name="Vergelijking"/>
              <p:cNvSpPr txBox="1">
                <a:spLocks noRot="1" noChangeAspect="1" noMove="1" noResize="1" noEditPoints="1" noAdjustHandles="1" noChangeArrowheads="1" noChangeShapeType="1" noTextEdit="1"/>
              </p:cNvSpPr>
              <p:nvPr/>
            </p:nvSpPr>
            <p:spPr>
              <a:xfrm>
                <a:off x="7269891" y="8825090"/>
                <a:ext cx="531572" cy="827837"/>
              </a:xfrm>
              <a:prstGeom prst="rect">
                <a:avLst/>
              </a:prstGeom>
              <a:blipFill>
                <a:blip r:embed="rId6"/>
                <a:stretch>
                  <a:fillRect l="-79070" r="-102326" b="-98462"/>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78" name="Vergelijking"/>
              <p:cNvSpPr txBox="1"/>
              <p:nvPr/>
            </p:nvSpPr>
            <p:spPr>
              <a:xfrm>
                <a:off x="4515764" y="8825090"/>
                <a:ext cx="531572" cy="82783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9600" i="1">
                          <a:solidFill>
                            <a:srgbClr val="E4E4E4"/>
                          </a:solidFill>
                          <a:latin typeface="Cambria Math" panose="02040503050406030204" pitchFamily="18" charset="0"/>
                        </a:rPr>
                        <m:t>𝛿</m:t>
                      </m:r>
                    </m:oMath>
                  </m:oMathPara>
                </a14:m>
                <a:endParaRPr sz="9600">
                  <a:solidFill>
                    <a:srgbClr val="E4E4E4"/>
                  </a:solidFill>
                </a:endParaRPr>
              </a:p>
            </p:txBody>
          </p:sp>
        </mc:Choice>
        <mc:Fallback xmlns="">
          <p:sp>
            <p:nvSpPr>
              <p:cNvPr id="1378" name="Vergelijking"/>
              <p:cNvSpPr txBox="1">
                <a:spLocks noRot="1" noChangeAspect="1" noMove="1" noResize="1" noEditPoints="1" noAdjustHandles="1" noChangeArrowheads="1" noChangeShapeType="1" noTextEdit="1"/>
              </p:cNvSpPr>
              <p:nvPr/>
            </p:nvSpPr>
            <p:spPr>
              <a:xfrm>
                <a:off x="4515764" y="8825090"/>
                <a:ext cx="531572" cy="827837"/>
              </a:xfrm>
              <a:prstGeom prst="rect">
                <a:avLst/>
              </a:prstGeom>
              <a:blipFill>
                <a:blip r:embed="rId7"/>
                <a:stretch>
                  <a:fillRect l="-79070" r="-102326" b="-98462"/>
                </a:stretch>
              </a:blipFill>
              <a:ln w="12700">
                <a:miter lim="400000"/>
              </a:ln>
            </p:spPr>
            <p:txBody>
              <a:bodyPr/>
              <a:lstStyle/>
              <a:p>
                <a:r>
                  <a:rPr lang="nl-NL">
                    <a:noFill/>
                  </a:rPr>
                  <a:t> </a:t>
                </a:r>
              </a:p>
            </p:txBody>
          </p:sp>
        </mc:Fallback>
      </mc:AlternateContent>
      <p:grpSp>
        <p:nvGrpSpPr>
          <p:cNvPr id="1381" name="Groepeer"/>
          <p:cNvGrpSpPr/>
          <p:nvPr/>
        </p:nvGrpSpPr>
        <p:grpSpPr>
          <a:xfrm>
            <a:off x="3789656" y="10232745"/>
            <a:ext cx="13000294" cy="706200"/>
            <a:chOff x="0" y="0"/>
            <a:chExt cx="13000293" cy="706199"/>
          </a:xfrm>
        </p:grpSpPr>
        <p:sp>
          <p:nvSpPr>
            <p:cNvPr id="1379" name="Lijn"/>
            <p:cNvSpPr/>
            <p:nvPr/>
          </p:nvSpPr>
          <p:spPr>
            <a:xfrm flipH="1" flipV="1">
              <a:off x="0" y="353099"/>
              <a:ext cx="13000294" cy="1"/>
            </a:xfrm>
            <a:prstGeom prst="line">
              <a:avLst/>
            </a:prstGeom>
            <a:noFill/>
            <a:ln w="63500" cap="flat">
              <a:solidFill>
                <a:srgbClr val="000000"/>
              </a:solidFill>
              <a:prstDash val="solid"/>
              <a:round/>
              <a:tailEnd type="stealth" w="med" len="med"/>
            </a:ln>
            <a:effectLst/>
          </p:spPr>
          <p:txBody>
            <a:bodyPr wrap="square" lIns="45719" tIns="45719" rIns="45719" bIns="45719" numCol="1" anchor="t">
              <a:noAutofit/>
            </a:bodyPr>
            <a:lstStyle/>
            <a:p>
              <a:endParaRPr/>
            </a:p>
          </p:txBody>
        </p:sp>
        <p:sp>
          <p:nvSpPr>
            <p:cNvPr id="1380" name="Vanishing Gradient"/>
            <p:cNvSpPr txBox="1"/>
            <p:nvPr/>
          </p:nvSpPr>
          <p:spPr>
            <a:xfrm>
              <a:off x="4114749" y="0"/>
              <a:ext cx="4770795" cy="7062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4800">
                  <a:latin typeface="+mj-lt"/>
                  <a:ea typeface="+mj-ea"/>
                  <a:cs typeface="+mj-cs"/>
                  <a:sym typeface="Calibri"/>
                </a:defRPr>
              </a:lvl1pPr>
            </a:lstStyle>
            <a:p>
              <a:r>
                <a:t>Vanishing Gradient</a:t>
              </a:r>
            </a:p>
          </p:txBody>
        </p:sp>
      </p:grpSp>
      <p:sp>
        <p:nvSpPr>
          <p:cNvPr id="2" name="Tekstvak 1">
            <a:extLst>
              <a:ext uri="{FF2B5EF4-FFF2-40B4-BE49-F238E27FC236}">
                <a16:creationId xmlns:a16="http://schemas.microsoft.com/office/drawing/2014/main" id="{BA4663CF-357B-CE03-247B-1541DB5F2603}"/>
              </a:ext>
            </a:extLst>
          </p:cNvPr>
          <p:cNvSpPr txBox="1"/>
          <p:nvPr/>
        </p:nvSpPr>
        <p:spPr>
          <a:xfrm>
            <a:off x="778252" y="426672"/>
            <a:ext cx="11951365" cy="1208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nl-NL" sz="7250" b="0" i="0" u="none" strike="noStrike" cap="none" spc="0" normalizeH="0" baseline="0">
                <a:ln>
                  <a:noFill/>
                </a:ln>
                <a:solidFill>
                  <a:srgbClr val="000000"/>
                </a:solidFill>
                <a:effectLst/>
                <a:uFillTx/>
                <a:latin typeface="+mj-lt"/>
                <a:ea typeface="Arial"/>
                <a:cs typeface="Arial"/>
                <a:sym typeface="Arial"/>
              </a:rPr>
              <a:t>Backpropagation through Time</a:t>
            </a:r>
          </a:p>
        </p:txBody>
      </p:sp>
    </p:spTree>
    <p:extLst>
      <p:ext uri="{BB962C8B-B14F-4D97-AF65-F5344CB8AC3E}">
        <p14:creationId xmlns:p14="http://schemas.microsoft.com/office/powerpoint/2010/main" val="789725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Because recurrent neural networks (RNNs) were known to suffer from the vanishing gradient problem, the long short-term memory (LSTM) was an improvement over them. The improvement was the introduction of a gating function into the state dynamics of RNNs. "/>
          <p:cNvSpPr txBox="1"/>
          <p:nvPr/>
        </p:nvSpPr>
        <p:spPr>
          <a:xfrm>
            <a:off x="1384816" y="4538632"/>
            <a:ext cx="17334468"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Because recurrent neural networks (RNNs) were known to suffer from the </a:t>
            </a:r>
            <a:r>
              <a:rPr b="1"/>
              <a:t>vanishing gradient problem</a:t>
            </a:r>
            <a:r>
              <a:t>, the long short-term memory (LSTM) was an improvement over them. The improvement was the introduction of a </a:t>
            </a:r>
            <a:r>
              <a:rPr i="1"/>
              <a:t>gating function</a:t>
            </a:r>
            <a:r>
              <a:t> into the state dynamics of RNNs. LSTMs use a hidden </a:t>
            </a:r>
            <a:r>
              <a:rPr lang="nl-NL"/>
              <a:t>cell state </a:t>
            </a:r>
            <a:r>
              <a:t>vector </a:t>
            </a:r>
            <a:r>
              <a:rPr lang="nl-NL" b="1" i="1"/>
              <a:t>c </a:t>
            </a:r>
            <a:r>
              <a:rPr lang="nl-NL"/>
              <a:t>to</a:t>
            </a:r>
            <a:r>
              <a:t> store long-term information. </a:t>
            </a:r>
          </a:p>
        </p:txBody>
      </p:sp>
      <p:sp>
        <p:nvSpPr>
          <p:cNvPr id="1384" name="Marinescu 2019, p.119"/>
          <p:cNvSpPr txBox="1"/>
          <p:nvPr/>
        </p:nvSpPr>
        <p:spPr>
          <a:xfrm>
            <a:off x="15896492" y="10656277"/>
            <a:ext cx="380183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t>Marinescu 2019, p.119</a:t>
            </a:r>
            <a:r>
              <a:rPr lang="nl-NL"/>
              <a:t> - aangepast</a:t>
            </a:r>
            <a:endParaRPr/>
          </a:p>
        </p:txBody>
      </p:sp>
      <p:sp>
        <p:nvSpPr>
          <p:cNvPr id="1385" name="Long Short-Term Memory"/>
          <p:cNvSpPr txBox="1"/>
          <p:nvPr/>
        </p:nvSpPr>
        <p:spPr>
          <a:xfrm>
            <a:off x="1384816" y="1227933"/>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Long Short-Term Memory </a:t>
            </a:r>
          </a:p>
        </p:txBody>
      </p:sp>
    </p:spTree>
    <p:extLst>
      <p:ext uri="{BB962C8B-B14F-4D97-AF65-F5344CB8AC3E}">
        <p14:creationId xmlns:p14="http://schemas.microsoft.com/office/powerpoint/2010/main" val="826818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6" name="Groepeer"/>
          <p:cNvGrpSpPr/>
          <p:nvPr/>
        </p:nvGrpSpPr>
        <p:grpSpPr>
          <a:xfrm>
            <a:off x="1578803" y="1862129"/>
            <a:ext cx="16772183" cy="7941561"/>
            <a:chOff x="0" y="0"/>
            <a:chExt cx="16772182" cy="7941559"/>
          </a:xfrm>
        </p:grpSpPr>
        <p:sp>
          <p:nvSpPr>
            <p:cNvPr id="1387" name="Afgeronde rechthoek"/>
            <p:cNvSpPr/>
            <p:nvPr/>
          </p:nvSpPr>
          <p:spPr>
            <a:xfrm>
              <a:off x="1845166" y="0"/>
              <a:ext cx="13256161" cy="7150413"/>
            </a:xfrm>
            <a:prstGeom prst="roundRect">
              <a:avLst>
                <a:gd name="adj" fmla="val 15000"/>
              </a:avLst>
            </a:prstGeom>
            <a:solidFill>
              <a:srgbClr val="FF95CA">
                <a:alpha val="50000"/>
              </a:srgbClr>
            </a:soli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88" name="✖️"/>
            <p:cNvSpPr/>
            <p:nvPr/>
          </p:nvSpPr>
          <p:spPr>
            <a:xfrm>
              <a:off x="3946305"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89" name="Lijn"/>
            <p:cNvSpPr/>
            <p:nvPr/>
          </p:nvSpPr>
          <p:spPr>
            <a:xfrm>
              <a:off x="0" y="926410"/>
              <a:ext cx="388095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0" name="Lijn"/>
            <p:cNvSpPr/>
            <p:nvPr/>
          </p:nvSpPr>
          <p:spPr>
            <a:xfrm flipV="1">
              <a:off x="9304958" y="3407575"/>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391" name="✖️"/>
            <p:cNvSpPr/>
            <p:nvPr/>
          </p:nvSpPr>
          <p:spPr>
            <a:xfrm>
              <a:off x="8773364" y="394815"/>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2" name="✖️"/>
            <p:cNvSpPr/>
            <p:nvPr/>
          </p:nvSpPr>
          <p:spPr>
            <a:xfrm>
              <a:off x="877336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3" name="Afgeronde rechthoek"/>
            <p:cNvSpPr/>
            <p:nvPr/>
          </p:nvSpPr>
          <p:spPr>
            <a:xfrm>
              <a:off x="366918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4" name="Afgeronde rechthoek"/>
            <p:cNvSpPr/>
            <p:nvPr/>
          </p:nvSpPr>
          <p:spPr>
            <a:xfrm>
              <a:off x="6082715"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5" name="Afgeronde rechthoek"/>
            <p:cNvSpPr/>
            <p:nvPr/>
          </p:nvSpPr>
          <p:spPr>
            <a:xfrm>
              <a:off x="8496244" y="4131377"/>
              <a:ext cx="1617431" cy="926468"/>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6" name="Afgeronde rechthoek"/>
            <p:cNvSpPr/>
            <p:nvPr/>
          </p:nvSpPr>
          <p:spPr>
            <a:xfrm>
              <a:off x="10640160" y="5760101"/>
              <a:ext cx="1617431" cy="926467"/>
            </a:xfrm>
            <a:prstGeom prst="roundRect">
              <a:avLst>
                <a:gd name="adj" fmla="val 17731"/>
              </a:avLst>
            </a:prstGeom>
            <a:gradFill flip="none" rotWithShape="1">
              <a:gsLst>
                <a:gs pos="0">
                  <a:srgbClr val="F3CA35"/>
                </a:gs>
                <a:gs pos="100000">
                  <a:srgbClr val="DF8530"/>
                </a:gs>
              </a:gsLst>
              <a:lin ang="5400000" scaled="0"/>
            </a:gradFill>
            <a:ln w="3175" cap="flat">
              <a:noFill/>
              <a:miter lim="400000"/>
            </a:ln>
            <a:effectLst/>
          </p:spPr>
          <p:txBody>
            <a:bodyPr wrap="square" lIns="41862" tIns="41862" rIns="41862" bIns="41862" numCol="1" anchor="ctr">
              <a:noAutofit/>
            </a:bodyPr>
            <a:lstStyle/>
            <a:p>
              <a:pPr algn="ctr" defTabSz="680273">
                <a:defRPr sz="2600">
                  <a:solidFill>
                    <a:srgbClr val="FFFFFF"/>
                  </a:solidFill>
                  <a:latin typeface="Helvetica Neue Medium"/>
                  <a:ea typeface="Helvetica Neue Medium"/>
                  <a:cs typeface="Helvetica Neue Medium"/>
                  <a:sym typeface="Helvetica Neue Medium"/>
                </a:defRPr>
              </a:pPr>
              <a:endParaRPr/>
            </a:p>
          </p:txBody>
        </p:sp>
        <p:sp>
          <p:nvSpPr>
            <p:cNvPr id="1397" name="✖️"/>
            <p:cNvSpPr/>
            <p:nvPr/>
          </p:nvSpPr>
          <p:spPr>
            <a:xfrm>
              <a:off x="12952644" y="5691739"/>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8" name="✖️"/>
            <p:cNvSpPr/>
            <p:nvPr/>
          </p:nvSpPr>
          <p:spPr>
            <a:xfrm>
              <a:off x="12952644" y="2360696"/>
              <a:ext cx="1063192" cy="1063192"/>
            </a:xfrm>
            <a:prstGeom prst="ellipse">
              <a:avLst/>
            </a:prstGeom>
            <a:gradFill flip="none" rotWithShape="1">
              <a:gsLst>
                <a:gs pos="0">
                  <a:srgbClr val="51A7F9"/>
                </a:gs>
                <a:gs pos="100000">
                  <a:srgbClr val="0365C0"/>
                </a:gs>
              </a:gsLst>
              <a:lin ang="5400000" scaled="0"/>
            </a:gradFill>
            <a:ln w="317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8869" tIns="58869" rIns="58869" bIns="58869" numCol="1" anchor="ctr">
              <a:noAutofit/>
            </a:bodyPr>
            <a:lstStyle>
              <a:lvl1pPr algn="ctr" defTabSz="677002">
                <a:defRPr sz="3800" b="1">
                  <a:solidFill>
                    <a:srgbClr val="FFFFFF"/>
                  </a:solidFill>
                  <a:latin typeface="+mn-lt"/>
                  <a:ea typeface="+mn-ea"/>
                  <a:cs typeface="+mn-cs"/>
                  <a:sym typeface="Helvetica"/>
                </a:defRPr>
              </a:lvl1pPr>
            </a:lstStyle>
            <a:p>
              <a:r>
                <a:t>✖️</a:t>
              </a:r>
            </a:p>
          </p:txBody>
        </p:sp>
        <p:sp>
          <p:nvSpPr>
            <p:cNvPr id="1399" name="Lijn"/>
            <p:cNvSpPr/>
            <p:nvPr/>
          </p:nvSpPr>
          <p:spPr>
            <a:xfrm>
              <a:off x="5245980" y="926410"/>
              <a:ext cx="3442109"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0" name="Lijn"/>
            <p:cNvSpPr/>
            <p:nvPr/>
          </p:nvSpPr>
          <p:spPr>
            <a:xfrm>
              <a:off x="10053108" y="926410"/>
              <a:ext cx="6374374"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1" name="Lijn"/>
            <p:cNvSpPr/>
            <p:nvPr/>
          </p:nvSpPr>
          <p:spPr>
            <a:xfrm>
              <a:off x="0" y="6223334"/>
              <a:ext cx="10554986"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2" name="Lijn"/>
            <p:cNvSpPr/>
            <p:nvPr/>
          </p:nvSpPr>
          <p:spPr>
            <a:xfrm>
              <a:off x="12342766" y="6223334"/>
              <a:ext cx="519471"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3" name="Lijn"/>
            <p:cNvSpPr/>
            <p:nvPr/>
          </p:nvSpPr>
          <p:spPr>
            <a:xfrm>
              <a:off x="14106244" y="6223334"/>
              <a:ext cx="2321763" cy="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2" name="Verbindingslijn"/>
            <p:cNvSpPr/>
            <p:nvPr/>
          </p:nvSpPr>
          <p:spPr>
            <a:xfrm>
              <a:off x="3433120"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3" name="Verbindingslijn"/>
            <p:cNvSpPr/>
            <p:nvPr/>
          </p:nvSpPr>
          <p:spPr>
            <a:xfrm>
              <a:off x="5843354"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4" name="Verbindingslijn"/>
            <p:cNvSpPr/>
            <p:nvPr/>
          </p:nvSpPr>
          <p:spPr>
            <a:xfrm>
              <a:off x="8253588" y="5169976"/>
              <a:ext cx="1075397" cy="1046575"/>
            </a:xfrm>
            <a:custGeom>
              <a:avLst/>
              <a:gdLst/>
              <a:ahLst/>
              <a:cxnLst>
                <a:cxn ang="0">
                  <a:pos x="wd2" y="hd2"/>
                </a:cxn>
                <a:cxn ang="5400000">
                  <a:pos x="wd2" y="hd2"/>
                </a:cxn>
                <a:cxn ang="10800000">
                  <a:pos x="wd2" y="hd2"/>
                </a:cxn>
                <a:cxn ang="16200000">
                  <a:pos x="wd2" y="hd2"/>
                </a:cxn>
              </a:cxnLst>
              <a:rect l="0" t="0" r="r" b="b"/>
              <a:pathLst>
                <a:path w="20132" h="21600" extrusionOk="0">
                  <a:moveTo>
                    <a:pt x="19860" y="0"/>
                  </a:moveTo>
                  <a:cubicBezTo>
                    <a:pt x="21600" y="12814"/>
                    <a:pt x="14980" y="20014"/>
                    <a:pt x="0" y="21600"/>
                  </a:cubicBezTo>
                </a:path>
              </a:pathLst>
            </a:custGeom>
            <a:noFill/>
            <a:ln w="50800" cap="flat">
              <a:solidFill>
                <a:srgbClr val="5E5E5E"/>
              </a:solidFill>
              <a:prstDash val="solid"/>
              <a:miter lim="400000"/>
              <a:headEnd type="stealth" w="med" len="med"/>
            </a:ln>
            <a:effectLst/>
          </p:spPr>
          <p:txBody>
            <a:bodyPr/>
            <a:lstStyle/>
            <a:p>
              <a:endParaRPr/>
            </a:p>
          </p:txBody>
        </p:sp>
        <p:sp>
          <p:nvSpPr>
            <p:cNvPr id="1435" name="Verbindingslijn"/>
            <p:cNvSpPr/>
            <p:nvPr/>
          </p:nvSpPr>
          <p:spPr>
            <a:xfrm>
              <a:off x="6853069" y="2872941"/>
              <a:ext cx="1919048" cy="1220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5" y="7358"/>
                    <a:pt x="8095" y="158"/>
                    <a:pt x="21600" y="0"/>
                  </a:cubicBezTo>
                </a:path>
              </a:pathLst>
            </a:custGeom>
            <a:noFill/>
            <a:ln w="50800" cap="flat">
              <a:solidFill>
                <a:srgbClr val="5E5E5E"/>
              </a:solidFill>
              <a:prstDash val="solid"/>
              <a:miter lim="400000"/>
              <a:tailEnd type="stealth" w="med" len="med"/>
            </a:ln>
            <a:effectLst/>
          </p:spPr>
          <p:txBody>
            <a:bodyPr/>
            <a:lstStyle/>
            <a:p>
              <a:endParaRPr/>
            </a:p>
          </p:txBody>
        </p:sp>
        <p:sp>
          <p:nvSpPr>
            <p:cNvPr id="1408" name="Lijn"/>
            <p:cNvSpPr/>
            <p:nvPr/>
          </p:nvSpPr>
          <p:spPr>
            <a:xfrm flipV="1">
              <a:off x="9304958" y="1556606"/>
              <a:ext cx="1" cy="705491"/>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09" name="Lijn"/>
            <p:cNvSpPr/>
            <p:nvPr/>
          </p:nvSpPr>
          <p:spPr>
            <a:xfrm flipV="1">
              <a:off x="4477900" y="1552722"/>
              <a:ext cx="1" cy="2469826"/>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6" name="Verbindingslijn"/>
            <p:cNvSpPr/>
            <p:nvPr/>
          </p:nvSpPr>
          <p:spPr>
            <a:xfrm>
              <a:off x="12442939" y="930563"/>
              <a:ext cx="1124777" cy="1434951"/>
            </a:xfrm>
            <a:custGeom>
              <a:avLst/>
              <a:gdLst/>
              <a:ahLst/>
              <a:cxnLst>
                <a:cxn ang="0">
                  <a:pos x="wd2" y="hd2"/>
                </a:cxn>
                <a:cxn ang="5400000">
                  <a:pos x="wd2" y="hd2"/>
                </a:cxn>
                <a:cxn ang="10800000">
                  <a:pos x="wd2" y="hd2"/>
                </a:cxn>
                <a:cxn ang="16200000">
                  <a:pos x="wd2" y="hd2"/>
                </a:cxn>
              </a:cxnLst>
              <a:rect l="0" t="0" r="r" b="b"/>
              <a:pathLst>
                <a:path w="21272" h="21600" extrusionOk="0">
                  <a:moveTo>
                    <a:pt x="21260" y="21600"/>
                  </a:moveTo>
                  <a:cubicBezTo>
                    <a:pt x="21600" y="11453"/>
                    <a:pt x="14513" y="4253"/>
                    <a:pt x="0" y="0"/>
                  </a:cubicBezTo>
                </a:path>
              </a:pathLst>
            </a:custGeom>
            <a:noFill/>
            <a:ln w="50800" cap="flat">
              <a:solidFill>
                <a:srgbClr val="5E5E5E"/>
              </a:solidFill>
              <a:prstDash val="solid"/>
              <a:miter lim="400000"/>
              <a:headEnd type="stealth" w="med" len="med"/>
            </a:ln>
            <a:effectLst/>
          </p:spPr>
          <p:txBody>
            <a:bodyPr/>
            <a:lstStyle/>
            <a:p>
              <a:endParaRPr/>
            </a:p>
          </p:txBody>
        </p:sp>
        <p:sp>
          <p:nvSpPr>
            <p:cNvPr id="1411" name="Lijn"/>
            <p:cNvSpPr/>
            <p:nvPr/>
          </p:nvSpPr>
          <p:spPr>
            <a:xfrm>
              <a:off x="13497002" y="3494161"/>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sp>
          <p:nvSpPr>
            <p:cNvPr id="1437" name="Verbindingslijn"/>
            <p:cNvSpPr/>
            <p:nvPr/>
          </p:nvSpPr>
          <p:spPr>
            <a:xfrm>
              <a:off x="246717" y="6225901"/>
              <a:ext cx="2465627" cy="1216389"/>
            </a:xfrm>
            <a:custGeom>
              <a:avLst/>
              <a:gdLst/>
              <a:ahLst/>
              <a:cxnLst>
                <a:cxn ang="0">
                  <a:pos x="wd2" y="hd2"/>
                </a:cxn>
                <a:cxn ang="5400000">
                  <a:pos x="wd2" y="hd2"/>
                </a:cxn>
                <a:cxn ang="10800000">
                  <a:pos x="wd2" y="hd2"/>
                </a:cxn>
                <a:cxn ang="16200000">
                  <a:pos x="wd2" y="hd2"/>
                </a:cxn>
              </a:cxnLst>
              <a:rect l="0" t="0" r="r" b="b"/>
              <a:pathLst>
                <a:path w="20846" h="20528" extrusionOk="0">
                  <a:moveTo>
                    <a:pt x="65" y="20528"/>
                  </a:moveTo>
                  <a:cubicBezTo>
                    <a:pt x="-754" y="5725"/>
                    <a:pt x="6173" y="-1072"/>
                    <a:pt x="20846" y="137"/>
                  </a:cubicBezTo>
                </a:path>
              </a:pathLst>
            </a:custGeom>
            <a:noFill/>
            <a:ln w="50800" cap="flat">
              <a:solidFill>
                <a:srgbClr val="5E5E5E"/>
              </a:solidFill>
              <a:prstDash val="solid"/>
              <a:miter lim="400000"/>
            </a:ln>
            <a:effectLst/>
          </p:spPr>
          <p:txBody>
            <a:bodyPr/>
            <a:lstStyle/>
            <a:p>
              <a:endParaRPr/>
            </a:p>
          </p:txBody>
        </p:sp>
        <mc:AlternateContent xmlns:mc="http://schemas.openxmlformats.org/markup-compatibility/2006" xmlns:a14="http://schemas.microsoft.com/office/drawing/2010/main">
          <mc:Choice Requires="a14">
            <p:sp>
              <p:nvSpPr>
                <p:cNvPr id="1413" name="Vergelijking"/>
                <p:cNvSpPr txBox="1"/>
                <p:nvPr/>
              </p:nvSpPr>
              <p:spPr>
                <a:xfrm>
                  <a:off x="117949" y="78236"/>
                  <a:ext cx="903526"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xmlns="">
            <p:sp>
              <p:nvSpPr>
                <p:cNvPr id="1413" name="Vergelijking"/>
                <p:cNvSpPr txBox="1">
                  <a:spLocks noRot="1" noChangeAspect="1" noMove="1" noResize="1" noEditPoints="1" noAdjustHandles="1" noChangeArrowheads="1" noChangeShapeType="1" noTextEdit="1"/>
                </p:cNvSpPr>
                <p:nvPr/>
              </p:nvSpPr>
              <p:spPr>
                <a:xfrm>
                  <a:off x="117949" y="78236"/>
                  <a:ext cx="903526" cy="470370"/>
                </a:xfrm>
                <a:prstGeom prst="rect">
                  <a:avLst/>
                </a:prstGeom>
                <a:blipFill>
                  <a:blip r:embed="rId2"/>
                  <a:stretch>
                    <a:fillRect r="-24161" b="-7013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4" name="Vergelijking"/>
                <p:cNvSpPr txBox="1"/>
                <p:nvPr/>
              </p:nvSpPr>
              <p:spPr>
                <a:xfrm>
                  <a:off x="117949" y="5366742"/>
                  <a:ext cx="948624"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r>
                              <a:rPr sz="5300" i="1">
                                <a:solidFill>
                                  <a:srgbClr val="000000"/>
                                </a:solidFill>
                                <a:latin typeface="Cambria Math" panose="02040503050406030204" pitchFamily="18" charset="0"/>
                              </a:rPr>
                              <m:t>−</m:t>
                            </m:r>
                            <m:r>
                              <a:rPr sz="5300" i="1">
                                <a:solidFill>
                                  <a:srgbClr val="000000"/>
                                </a:solidFill>
                                <a:latin typeface="Cambria Math" panose="02040503050406030204" pitchFamily="18" charset="0"/>
                              </a:rPr>
                              <m:t>1</m:t>
                            </m:r>
                          </m:sub>
                        </m:sSub>
                      </m:oMath>
                    </m:oMathPara>
                  </a14:m>
                  <a:endParaRPr sz="5300"/>
                </a:p>
              </p:txBody>
            </p:sp>
          </mc:Choice>
          <mc:Fallback xmlns="">
            <p:sp>
              <p:nvSpPr>
                <p:cNvPr id="1414" name="Vergelijking"/>
                <p:cNvSpPr txBox="1">
                  <a:spLocks noRot="1" noChangeAspect="1" noMove="1" noResize="1" noEditPoints="1" noAdjustHandles="1" noChangeArrowheads="1" noChangeShapeType="1" noTextEdit="1"/>
                </p:cNvSpPr>
                <p:nvPr/>
              </p:nvSpPr>
              <p:spPr>
                <a:xfrm>
                  <a:off x="117949" y="5366742"/>
                  <a:ext cx="948624" cy="633260"/>
                </a:xfrm>
                <a:prstGeom prst="rect">
                  <a:avLst/>
                </a:prstGeom>
                <a:blipFill>
                  <a:blip r:embed="rId3"/>
                  <a:stretch>
                    <a:fillRect r="-26923" b="-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5" name="Vergelijking"/>
                <p:cNvSpPr txBox="1"/>
                <p:nvPr/>
              </p:nvSpPr>
              <p:spPr>
                <a:xfrm>
                  <a:off x="95510" y="7471189"/>
                  <a:ext cx="434841"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𝑥</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15" name="Vergelijking"/>
                <p:cNvSpPr txBox="1">
                  <a:spLocks noRot="1" noChangeAspect="1" noMove="1" noResize="1" noEditPoints="1" noAdjustHandles="1" noChangeArrowheads="1" noChangeShapeType="1" noTextEdit="1"/>
                </p:cNvSpPr>
                <p:nvPr/>
              </p:nvSpPr>
              <p:spPr>
                <a:xfrm>
                  <a:off x="95510" y="7471189"/>
                  <a:ext cx="434841" cy="470370"/>
                </a:xfrm>
                <a:prstGeom prst="rect">
                  <a:avLst/>
                </a:prstGeom>
                <a:blipFill>
                  <a:blip r:embed="rId4"/>
                  <a:stretch>
                    <a:fillRect r="-29577" b="-6883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6" name="Vergelijking"/>
                <p:cNvSpPr txBox="1"/>
                <p:nvPr/>
              </p:nvSpPr>
              <p:spPr>
                <a:xfrm>
                  <a:off x="4261544" y="4177002"/>
                  <a:ext cx="339244"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6" name="Vergelijking"/>
                <p:cNvSpPr txBox="1">
                  <a:spLocks noRot="1" noChangeAspect="1" noMove="1" noResize="1" noEditPoints="1" noAdjustHandles="1" noChangeArrowheads="1" noChangeShapeType="1" noTextEdit="1"/>
                </p:cNvSpPr>
                <p:nvPr/>
              </p:nvSpPr>
              <p:spPr>
                <a:xfrm>
                  <a:off x="4261544" y="4177002"/>
                  <a:ext cx="339244" cy="295492"/>
                </a:xfrm>
                <a:prstGeom prst="rect">
                  <a:avLst/>
                </a:prstGeom>
                <a:blipFill>
                  <a:blip r:embed="rId5"/>
                  <a:stretch>
                    <a:fillRect r="-14286" b="-12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7" name="Vergelijking"/>
                <p:cNvSpPr txBox="1"/>
                <p:nvPr/>
              </p:nvSpPr>
              <p:spPr>
                <a:xfrm>
                  <a:off x="6722638" y="4212171"/>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7" name="Vergelijking"/>
                <p:cNvSpPr txBox="1">
                  <a:spLocks noRot="1" noChangeAspect="1" noMove="1" noResize="1" noEditPoints="1" noAdjustHandles="1" noChangeArrowheads="1" noChangeShapeType="1" noTextEdit="1"/>
                </p:cNvSpPr>
                <p:nvPr/>
              </p:nvSpPr>
              <p:spPr>
                <a:xfrm>
                  <a:off x="6722638" y="4212171"/>
                  <a:ext cx="339243" cy="295492"/>
                </a:xfrm>
                <a:prstGeom prst="rect">
                  <a:avLst/>
                </a:prstGeom>
                <a:blipFill>
                  <a:blip r:embed="rId6"/>
                  <a:stretch>
                    <a:fillRect r="-16364" b="-122449"/>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8" name="Vergelijking"/>
                <p:cNvSpPr txBox="1"/>
                <p:nvPr/>
              </p:nvSpPr>
              <p:spPr>
                <a:xfrm>
                  <a:off x="8855599" y="4314784"/>
                  <a:ext cx="873253" cy="352553"/>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4000" i="1">
                            <a:solidFill>
                              <a:srgbClr val="000000"/>
                            </a:solidFill>
                            <a:latin typeface="Cambria Math" panose="02040503050406030204" pitchFamily="18" charset="0"/>
                          </a:rPr>
                          <m:t>𝑡𝑎𝑛</m:t>
                        </m:r>
                        <m:r>
                          <a:rPr sz="4000" i="1">
                            <a:solidFill>
                              <a:srgbClr val="000000"/>
                            </a:solidFill>
                            <a:latin typeface="Cambria Math" panose="02040503050406030204" pitchFamily="18" charset="0"/>
                          </a:rPr>
                          <m:t>h</m:t>
                        </m:r>
                      </m:oMath>
                    </m:oMathPara>
                  </a14:m>
                  <a:endParaRPr sz="4000"/>
                </a:p>
              </p:txBody>
            </p:sp>
          </mc:Choice>
          <mc:Fallback xmlns="">
            <p:sp>
              <p:nvSpPr>
                <p:cNvPr id="1418" name="Vergelijking"/>
                <p:cNvSpPr txBox="1">
                  <a:spLocks noRot="1" noChangeAspect="1" noMove="1" noResize="1" noEditPoints="1" noAdjustHandles="1" noChangeArrowheads="1" noChangeShapeType="1" noTextEdit="1"/>
                </p:cNvSpPr>
                <p:nvPr/>
              </p:nvSpPr>
              <p:spPr>
                <a:xfrm>
                  <a:off x="8855599" y="4314784"/>
                  <a:ext cx="873253" cy="352553"/>
                </a:xfrm>
                <a:prstGeom prst="rect">
                  <a:avLst/>
                </a:prstGeom>
                <a:blipFill>
                  <a:blip r:embed="rId7"/>
                  <a:stretch>
                    <a:fillRect r="-20280" b="-41379"/>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19" name="Vergelijking"/>
                <p:cNvSpPr txBox="1"/>
                <p:nvPr/>
              </p:nvSpPr>
              <p:spPr>
                <a:xfrm>
                  <a:off x="11280083" y="5794955"/>
                  <a:ext cx="339243" cy="295492"/>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5300" i="1">
                            <a:solidFill>
                              <a:srgbClr val="000000"/>
                            </a:solidFill>
                            <a:latin typeface="Cambria Math" panose="02040503050406030204" pitchFamily="18" charset="0"/>
                          </a:rPr>
                          <m:t>𝜎</m:t>
                        </m:r>
                      </m:oMath>
                    </m:oMathPara>
                  </a14:m>
                  <a:endParaRPr sz="5300"/>
                </a:p>
              </p:txBody>
            </p:sp>
          </mc:Choice>
          <mc:Fallback xmlns="">
            <p:sp>
              <p:nvSpPr>
                <p:cNvPr id="1419" name="Vergelijking"/>
                <p:cNvSpPr txBox="1">
                  <a:spLocks noRot="1" noChangeAspect="1" noMove="1" noResize="1" noEditPoints="1" noAdjustHandles="1" noChangeArrowheads="1" noChangeShapeType="1" noTextEdit="1"/>
                </p:cNvSpPr>
                <p:nvPr/>
              </p:nvSpPr>
              <p:spPr>
                <a:xfrm>
                  <a:off x="11280083" y="5794955"/>
                  <a:ext cx="339243" cy="295492"/>
                </a:xfrm>
                <a:prstGeom prst="rect">
                  <a:avLst/>
                </a:prstGeom>
                <a:blipFill>
                  <a:blip r:embed="rId8"/>
                  <a:stretch>
                    <a:fillRect r="-14286" b="-120408"/>
                  </a:stretch>
                </a:blipFill>
                <a:ln w="12700" cap="flat">
                  <a:noFill/>
                  <a:miter lim="400000"/>
                </a:ln>
                <a:effectLst/>
              </p:spPr>
              <p:txBody>
                <a:bodyPr/>
                <a:lstStyle/>
                <a:p>
                  <a:r>
                    <a:rPr lang="nl-NL">
                      <a:noFill/>
                    </a:rPr>
                    <a:t> </a:t>
                  </a:r>
                </a:p>
              </p:txBody>
            </p:sp>
          </mc:Fallback>
        </mc:AlternateContent>
        <p:grpSp>
          <p:nvGrpSpPr>
            <p:cNvPr id="1422" name="Groepeer"/>
            <p:cNvGrpSpPr/>
            <p:nvPr/>
          </p:nvGrpSpPr>
          <p:grpSpPr>
            <a:xfrm>
              <a:off x="14652553" y="3117089"/>
              <a:ext cx="1046575" cy="3099462"/>
              <a:chOff x="0" y="0"/>
              <a:chExt cx="1046574" cy="3099460"/>
            </a:xfrm>
          </p:grpSpPr>
          <p:sp>
            <p:nvSpPr>
              <p:cNvPr id="1438" name="Verbindingslijn"/>
              <p:cNvSpPr/>
              <p:nvPr/>
            </p:nvSpPr>
            <p:spPr>
              <a:xfrm>
                <a:off x="0" y="2052886"/>
                <a:ext cx="1046575" cy="104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10" y="12649"/>
                      <a:pt x="13410" y="19849"/>
                      <a:pt x="0" y="21600"/>
                    </a:cubicBezTo>
                  </a:path>
                </a:pathLst>
              </a:custGeom>
              <a:noFill/>
              <a:ln w="50800" cap="flat">
                <a:solidFill>
                  <a:srgbClr val="5E5E5E"/>
                </a:solidFill>
                <a:prstDash val="solid"/>
                <a:miter lim="400000"/>
              </a:ln>
              <a:effectLst/>
            </p:spPr>
            <p:txBody>
              <a:bodyPr/>
              <a:lstStyle/>
              <a:p>
                <a:endParaRPr/>
              </a:p>
            </p:txBody>
          </p:sp>
          <p:sp>
            <p:nvSpPr>
              <p:cNvPr id="1421" name="Lijn"/>
              <p:cNvSpPr/>
              <p:nvPr/>
            </p:nvSpPr>
            <p:spPr>
              <a:xfrm flipV="1">
                <a:off x="1044547" y="0"/>
                <a:ext cx="1" cy="2098793"/>
              </a:xfrm>
              <a:prstGeom prst="line">
                <a:avLst/>
              </a:prstGeom>
              <a:noFill/>
              <a:ln w="50800" cap="flat">
                <a:solidFill>
                  <a:srgbClr val="53585F"/>
                </a:solidFill>
                <a:prstDash val="solid"/>
                <a:miter lim="400000"/>
                <a:tailEnd type="stealth" w="med" len="med"/>
              </a:ln>
              <a:effectLst/>
            </p:spPr>
            <p:txBody>
              <a:bodyPr wrap="square" lIns="58869" tIns="58869" rIns="58869" bIns="58869" numCol="1" anchor="ctr">
                <a:noAutofit/>
              </a:bodyPr>
              <a:lstStyle/>
              <a:p>
                <a:pPr algn="ctr" defTabSz="677002">
                  <a:defRPr sz="2600">
                    <a:latin typeface="Helvetica Light"/>
                    <a:ea typeface="Helvetica Light"/>
                    <a:cs typeface="Helvetica Light"/>
                    <a:sym typeface="Helvetica Light"/>
                  </a:defRPr>
                </a:pPr>
                <a:endParaRPr/>
              </a:p>
            </p:txBody>
          </p:sp>
        </p:grpSp>
        <mc:AlternateContent xmlns:mc="http://schemas.openxmlformats.org/markup-compatibility/2006" xmlns:a14="http://schemas.microsoft.com/office/drawing/2010/main">
          <mc:Choice Requires="a14">
            <p:sp>
              <p:nvSpPr>
                <p:cNvPr id="1423" name="Vergelijking"/>
                <p:cNvSpPr txBox="1"/>
                <p:nvPr/>
              </p:nvSpPr>
              <p:spPr>
                <a:xfrm>
                  <a:off x="16330610" y="5472249"/>
                  <a:ext cx="441572" cy="63326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h</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3" name="Vergelijking"/>
                <p:cNvSpPr txBox="1">
                  <a:spLocks noRot="1" noChangeAspect="1" noMove="1" noResize="1" noEditPoints="1" noAdjustHandles="1" noChangeArrowheads="1" noChangeShapeType="1" noTextEdit="1"/>
                </p:cNvSpPr>
                <p:nvPr/>
              </p:nvSpPr>
              <p:spPr>
                <a:xfrm>
                  <a:off x="16330610" y="5472249"/>
                  <a:ext cx="441572" cy="633260"/>
                </a:xfrm>
                <a:prstGeom prst="rect">
                  <a:avLst/>
                </a:prstGeom>
                <a:blipFill>
                  <a:blip r:embed="rId9"/>
                  <a:stretch>
                    <a:fillRect l="-54286" r="-71429" b="-52941"/>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24" name="Vergelijking"/>
                <p:cNvSpPr txBox="1"/>
                <p:nvPr/>
              </p:nvSpPr>
              <p:spPr>
                <a:xfrm>
                  <a:off x="15817254" y="3259791"/>
                  <a:ext cx="808042" cy="81560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ar-AE" sz="5300" i="1" smtClean="0">
                                <a:solidFill>
                                  <a:srgbClr val="000000"/>
                                </a:solidFill>
                                <a:latin typeface="Cambria Math" panose="02040503050406030204" pitchFamily="18" charset="0"/>
                              </a:rPr>
                            </m:ctrlPr>
                          </m:sSubPr>
                          <m:e>
                            <m:r>
                              <a:rPr lang="ar-AE" sz="5300" b="0" i="1" smtClean="0">
                                <a:solidFill>
                                  <a:srgbClr val="000000"/>
                                </a:solidFill>
                                <a:latin typeface="Cambria Math" panose="02040503050406030204" pitchFamily="18" charset="0"/>
                              </a:rPr>
                              <m:t>𝑦</m:t>
                            </m:r>
                          </m:e>
                          <m:sub>
                            <m:r>
                              <a:rPr lang="ar-AE" sz="5300" i="1">
                                <a:solidFill>
                                  <a:srgbClr val="000000"/>
                                </a:solidFill>
                                <a:latin typeface="Cambria Math" panose="02040503050406030204" pitchFamily="18" charset="0"/>
                              </a:rPr>
                              <m:t>𝑡</m:t>
                            </m:r>
                          </m:sub>
                        </m:sSub>
                      </m:oMath>
                    </m:oMathPara>
                  </a14:m>
                  <a:endParaRPr sz="5300"/>
                </a:p>
              </p:txBody>
            </p:sp>
          </mc:Choice>
          <mc:Fallback xmlns="">
            <p:sp>
              <p:nvSpPr>
                <p:cNvPr id="1424" name="Vergelijking"/>
                <p:cNvSpPr txBox="1">
                  <a:spLocks noRot="1" noChangeAspect="1" noMove="1" noResize="1" noEditPoints="1" noAdjustHandles="1" noChangeArrowheads="1" noChangeShapeType="1" noTextEdit="1"/>
                </p:cNvSpPr>
                <p:nvPr/>
              </p:nvSpPr>
              <p:spPr>
                <a:xfrm>
                  <a:off x="15817254" y="3259791"/>
                  <a:ext cx="808042" cy="815608"/>
                </a:xfrm>
                <a:prstGeom prst="rect">
                  <a:avLst/>
                </a:prstGeom>
                <a:blipFill>
                  <a:blip r:embed="rId10"/>
                  <a:stretch>
                    <a:fillRect/>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25" name="Vergelijking"/>
                <p:cNvSpPr txBox="1"/>
                <p:nvPr/>
              </p:nvSpPr>
              <p:spPr>
                <a:xfrm>
                  <a:off x="16100764" y="78236"/>
                  <a:ext cx="396474" cy="47037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5300" i="1">
                                <a:solidFill>
                                  <a:srgbClr val="000000"/>
                                </a:solidFill>
                                <a:latin typeface="Cambria Math" panose="02040503050406030204" pitchFamily="18" charset="0"/>
                              </a:rPr>
                            </m:ctrlPr>
                          </m:sSubPr>
                          <m:e>
                            <m:r>
                              <a:rPr sz="5300" i="1">
                                <a:solidFill>
                                  <a:srgbClr val="000000"/>
                                </a:solidFill>
                                <a:latin typeface="Cambria Math" panose="02040503050406030204" pitchFamily="18" charset="0"/>
                              </a:rPr>
                              <m:t>𝑐</m:t>
                            </m:r>
                          </m:e>
                          <m:sub>
                            <m:r>
                              <a:rPr sz="5300" i="1">
                                <a:solidFill>
                                  <a:srgbClr val="000000"/>
                                </a:solidFill>
                                <a:latin typeface="Cambria Math" panose="02040503050406030204" pitchFamily="18" charset="0"/>
                              </a:rPr>
                              <m:t>𝑡</m:t>
                            </m:r>
                          </m:sub>
                        </m:sSub>
                      </m:oMath>
                    </m:oMathPara>
                  </a14:m>
                  <a:endParaRPr sz="5300"/>
                </a:p>
              </p:txBody>
            </p:sp>
          </mc:Choice>
          <mc:Fallback xmlns="">
            <p:sp>
              <p:nvSpPr>
                <p:cNvPr id="1425" name="Vergelijking"/>
                <p:cNvSpPr txBox="1">
                  <a:spLocks noRot="1" noChangeAspect="1" noMove="1" noResize="1" noEditPoints="1" noAdjustHandles="1" noChangeArrowheads="1" noChangeShapeType="1" noTextEdit="1"/>
                </p:cNvSpPr>
                <p:nvPr/>
              </p:nvSpPr>
              <p:spPr>
                <a:xfrm>
                  <a:off x="16100764" y="78236"/>
                  <a:ext cx="396474" cy="470370"/>
                </a:xfrm>
                <a:prstGeom prst="rect">
                  <a:avLst/>
                </a:prstGeom>
                <a:blipFill>
                  <a:blip r:embed="rId11"/>
                  <a:stretch>
                    <a:fillRect r="-27692" b="-70130"/>
                  </a:stretch>
                </a:blipFill>
                <a:ln w="12700" cap="flat">
                  <a:noFill/>
                  <a:miter lim="400000"/>
                </a:ln>
                <a:effectLst/>
              </p:spPr>
              <p:txBody>
                <a:bodyPr/>
                <a:lstStyle/>
                <a:p>
                  <a:r>
                    <a:rPr lang="nl-NL">
                      <a:noFill/>
                    </a:rPr>
                    <a:t> </a:t>
                  </a:r>
                </a:p>
              </p:txBody>
            </p:sp>
          </mc:Fallback>
        </mc:AlternateContent>
      </p:grpSp>
      <p:sp>
        <p:nvSpPr>
          <p:cNvPr id="1427" name="All this is achieved by means of three gates: a forget gate f[t], an input gate i[t], and an output gate o[t]."/>
          <p:cNvSpPr txBox="1"/>
          <p:nvPr/>
        </p:nvSpPr>
        <p:spPr>
          <a:xfrm>
            <a:off x="528090" y="711204"/>
            <a:ext cx="1941227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a:latin typeface="+mj-lt"/>
                <a:ea typeface="+mj-ea"/>
                <a:cs typeface="+mj-cs"/>
                <a:sym typeface="Calibri"/>
              </a:defRPr>
            </a:pPr>
            <a:r>
              <a:t>All this is achieved by means of three gates: a forget gate </a:t>
            </a:r>
            <a:r>
              <a:rPr b="1" i="1"/>
              <a:t>f[t]</a:t>
            </a:r>
            <a:r>
              <a:t>, an input gate </a:t>
            </a:r>
            <a:r>
              <a:rPr b="1" i="1"/>
              <a:t>i[t]</a:t>
            </a:r>
            <a:r>
              <a:t>, and an output gate </a:t>
            </a:r>
            <a:r>
              <a:rPr b="1" i="1"/>
              <a:t>o[t]</a:t>
            </a:r>
            <a:r>
              <a:t>.</a:t>
            </a:r>
          </a:p>
        </p:txBody>
      </p:sp>
      <p:sp>
        <p:nvSpPr>
          <p:cNvPr id="1428" name="f[t]"/>
          <p:cNvSpPr txBox="1"/>
          <p:nvPr/>
        </p:nvSpPr>
        <p:spPr>
          <a:xfrm>
            <a:off x="6249812" y="3553549"/>
            <a:ext cx="704216"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pPr>
              <a:defRPr b="0" i="0"/>
            </a:pPr>
            <a:r>
              <a:rPr b="1" i="1"/>
              <a:t>f[t]</a:t>
            </a:r>
          </a:p>
        </p:txBody>
      </p:sp>
      <p:sp>
        <p:nvSpPr>
          <p:cNvPr id="1429" name="i[t]"/>
          <p:cNvSpPr txBox="1"/>
          <p:nvPr/>
        </p:nvSpPr>
        <p:spPr>
          <a:xfrm>
            <a:off x="11575719" y="4369228"/>
            <a:ext cx="67184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i[t]</a:t>
            </a:r>
          </a:p>
        </p:txBody>
      </p:sp>
      <p:sp>
        <p:nvSpPr>
          <p:cNvPr id="1430" name="o[t]"/>
          <p:cNvSpPr txBox="1"/>
          <p:nvPr/>
        </p:nvSpPr>
        <p:spPr>
          <a:xfrm>
            <a:off x="13950787" y="7272087"/>
            <a:ext cx="800656"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600" b="1" i="1">
                <a:latin typeface="+mj-lt"/>
                <a:ea typeface="+mj-ea"/>
                <a:cs typeface="+mj-cs"/>
                <a:sym typeface="Calibri"/>
              </a:defRPr>
            </a:lvl1pPr>
          </a:lstStyle>
          <a:p>
            <a:r>
              <a:t>o[t]</a:t>
            </a:r>
          </a:p>
        </p:txBody>
      </p:sp>
      <p:sp>
        <p:nvSpPr>
          <p:cNvPr id="1431" name="Marinescu 2019, p.119"/>
          <p:cNvSpPr txBox="1"/>
          <p:nvPr/>
        </p:nvSpPr>
        <p:spPr>
          <a:xfrm>
            <a:off x="17285526" y="10704218"/>
            <a:ext cx="241280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Marinescu 2019, p.119</a:t>
            </a:r>
          </a:p>
        </p:txBody>
      </p:sp>
    </p:spTree>
    <p:extLst>
      <p:ext uri="{BB962C8B-B14F-4D97-AF65-F5344CB8AC3E}">
        <p14:creationId xmlns:p14="http://schemas.microsoft.com/office/powerpoint/2010/main" val="715985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0" name="pasted-movie.png" descr="pasted-movie.png"/>
          <p:cNvPicPr>
            <a:picLocks noChangeAspect="1"/>
          </p:cNvPicPr>
          <p:nvPr/>
        </p:nvPicPr>
        <p:blipFill>
          <a:blip r:embed="rId3"/>
          <a:stretch>
            <a:fillRect/>
          </a:stretch>
        </p:blipFill>
        <p:spPr>
          <a:xfrm>
            <a:off x="1431337" y="2540672"/>
            <a:ext cx="17241426" cy="8620714"/>
          </a:xfrm>
          <a:prstGeom prst="rect">
            <a:avLst/>
          </a:prstGeom>
          <a:ln w="12700">
            <a:miter lim="400000"/>
          </a:ln>
        </p:spPr>
      </p:pic>
      <p:sp>
        <p:nvSpPr>
          <p:cNvPr id="1441" name="Gated Recurrent Unit"/>
          <p:cNvSpPr txBox="1"/>
          <p:nvPr/>
        </p:nvSpPr>
        <p:spPr>
          <a:xfrm>
            <a:off x="1384816" y="364272"/>
            <a:ext cx="17334468"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b="1">
                <a:latin typeface="+mj-lt"/>
                <a:ea typeface="+mj-ea"/>
                <a:cs typeface="+mj-cs"/>
                <a:sym typeface="Calibri"/>
              </a:defRPr>
            </a:lvl1pPr>
          </a:lstStyle>
          <a:p>
            <a:r>
              <a:t>Gated Recurrent Unit</a:t>
            </a:r>
          </a:p>
        </p:txBody>
      </p:sp>
      <p:sp>
        <p:nvSpPr>
          <p:cNvPr id="1442" name="Minder complex dan LSTM."/>
          <p:cNvSpPr txBox="1"/>
          <p:nvPr/>
        </p:nvSpPr>
        <p:spPr>
          <a:xfrm>
            <a:off x="1144910" y="1419858"/>
            <a:ext cx="1733446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latin typeface="+mj-lt"/>
                <a:ea typeface="+mj-ea"/>
                <a:cs typeface="+mj-cs"/>
                <a:sym typeface="Calibri"/>
              </a:defRPr>
            </a:lvl1pPr>
          </a:lstStyle>
          <a:p>
            <a:r>
              <a:t>Minder complex dan LSTM.</a:t>
            </a:r>
            <a:r>
              <a:rPr lang="nl-NL"/>
              <a:t> </a:t>
            </a:r>
            <a:r>
              <a:rPr lang="nl-NL" b="1" i="1"/>
              <a:t>r[t]</a:t>
            </a:r>
            <a:r>
              <a:rPr lang="nl-NL"/>
              <a:t> = update gate, </a:t>
            </a:r>
            <a:r>
              <a:rPr lang="nl-NL" b="1" i="1"/>
              <a:t>z[t]</a:t>
            </a:r>
            <a:r>
              <a:rPr lang="nl-NL"/>
              <a:t> = gate controller</a:t>
            </a:r>
            <a:endParaRPr/>
          </a:p>
        </p:txBody>
      </p:sp>
      <p:sp>
        <p:nvSpPr>
          <p:cNvPr id="1443" name="(Kyunghyun Cho et al., 2019)"/>
          <p:cNvSpPr txBox="1"/>
          <p:nvPr/>
        </p:nvSpPr>
        <p:spPr>
          <a:xfrm>
            <a:off x="16647664" y="10802076"/>
            <a:ext cx="307783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(Kyunghyun Cho et al., 2019)</a:t>
            </a:r>
          </a:p>
        </p:txBody>
      </p:sp>
    </p:spTree>
    <p:extLst>
      <p:ext uri="{BB962C8B-B14F-4D97-AF65-F5344CB8AC3E}">
        <p14:creationId xmlns:p14="http://schemas.microsoft.com/office/powerpoint/2010/main" val="221582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87469-D4B6-0286-51B3-85E071B52A61}"/>
              </a:ext>
            </a:extLst>
          </p:cNvPr>
          <p:cNvSpPr>
            <a:spLocks noGrp="1"/>
          </p:cNvSpPr>
          <p:nvPr>
            <p:ph type="title"/>
          </p:nvPr>
        </p:nvSpPr>
        <p:spPr/>
        <p:txBody>
          <a:bodyPr/>
          <a:lstStyle/>
          <a:p>
            <a:r>
              <a:rPr lang="nl-NL"/>
              <a:t>Dimensionality: Blessing or Curse?</a:t>
            </a:r>
          </a:p>
        </p:txBody>
      </p:sp>
      <p:pic>
        <p:nvPicPr>
          <p:cNvPr id="3074" name="Picture 2" descr="The Curse of Dimensionality | CommonLounge Archive">
            <a:extLst>
              <a:ext uri="{FF2B5EF4-FFF2-40B4-BE49-F238E27FC236}">
                <a16:creationId xmlns:a16="http://schemas.microsoft.com/office/drawing/2014/main" id="{2C2AF2B4-680F-DAA8-91F5-1F12A12C9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763" y="4617221"/>
            <a:ext cx="11616576" cy="3930275"/>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692CBDFB-0BBB-2BE4-9B2B-1AF170B7A2AB}"/>
              </a:ext>
            </a:extLst>
          </p:cNvPr>
          <p:cNvSpPr txBox="1"/>
          <p:nvPr/>
        </p:nvSpPr>
        <p:spPr>
          <a:xfrm>
            <a:off x="12579178" y="8547496"/>
            <a:ext cx="3281160" cy="434734"/>
          </a:xfrm>
          <a:prstGeom prst="rect">
            <a:avLst/>
          </a:prstGeom>
          <a:noFill/>
        </p:spPr>
        <p:txBody>
          <a:bodyPr wrap="square" rtlCol="0">
            <a:spAutoFit/>
          </a:bodyPr>
          <a:lstStyle/>
          <a:p>
            <a:pPr defTabSz="1130379" hangingPunct="1"/>
            <a:r>
              <a:rPr lang="nl-NL" sz="2225" i="1" kern="1200">
                <a:solidFill>
                  <a:prstClr val="black"/>
                </a:solidFill>
                <a:latin typeface="Calibri" panose="020F0502020204030204"/>
              </a:rPr>
              <a:t>Bron: commonlounge.com</a:t>
            </a:r>
          </a:p>
        </p:txBody>
      </p:sp>
    </p:spTree>
    <p:extLst>
      <p:ext uri="{BB962C8B-B14F-4D97-AF65-F5344CB8AC3E}">
        <p14:creationId xmlns:p14="http://schemas.microsoft.com/office/powerpoint/2010/main" val="1483644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0FB37-037B-BEAE-CB09-22ECC381EBAA}"/>
              </a:ext>
            </a:extLst>
          </p:cNvPr>
          <p:cNvSpPr>
            <a:spLocks noGrp="1"/>
          </p:cNvSpPr>
          <p:nvPr>
            <p:ph type="title"/>
          </p:nvPr>
        </p:nvSpPr>
        <p:spPr/>
        <p:txBody>
          <a:bodyPr/>
          <a:lstStyle/>
          <a:p>
            <a:r>
              <a:rPr lang="nl-NL"/>
              <a:t>Nadelen van RNN’s</a:t>
            </a:r>
          </a:p>
        </p:txBody>
      </p:sp>
      <p:sp>
        <p:nvSpPr>
          <p:cNvPr id="3" name="Tijdelijke aanduiding voor inhoud 2">
            <a:extLst>
              <a:ext uri="{FF2B5EF4-FFF2-40B4-BE49-F238E27FC236}">
                <a16:creationId xmlns:a16="http://schemas.microsoft.com/office/drawing/2014/main" id="{630F3BAE-38C5-73B3-4987-68A7AE738EDA}"/>
              </a:ext>
            </a:extLst>
          </p:cNvPr>
          <p:cNvSpPr>
            <a:spLocks noGrp="1"/>
          </p:cNvSpPr>
          <p:nvPr>
            <p:ph idx="1"/>
          </p:nvPr>
        </p:nvSpPr>
        <p:spPr/>
        <p:txBody>
          <a:bodyPr/>
          <a:lstStyle/>
          <a:p>
            <a:r>
              <a:rPr lang="nl-NL"/>
              <a:t>Exploding/vanishing (unstable) gradients</a:t>
            </a:r>
          </a:p>
          <a:p>
            <a:pPr lvl="1"/>
            <a:r>
              <a:rPr lang="nl-NL"/>
              <a:t>Mogelijke oplossingen: goede initialisatie, verzadigende activatiefuncties (</a:t>
            </a:r>
            <a:r>
              <a:rPr lang="nl-NL">
                <a:sym typeface="Symbol" panose="05050102010706020507" pitchFamily="18" charset="2"/>
              </a:rPr>
              <a:t></a:t>
            </a:r>
            <a:r>
              <a:rPr lang="nl-NL"/>
              <a:t>, tanh), normalisatie, dropout</a:t>
            </a:r>
          </a:p>
          <a:p>
            <a:r>
              <a:rPr lang="nl-NL"/>
              <a:t>Beperkt kortetermijn-geheugen</a:t>
            </a:r>
          </a:p>
          <a:p>
            <a:pPr lvl="1"/>
            <a:r>
              <a:rPr lang="nl-NL"/>
              <a:t>LSTM en GRU lossen dit deels op</a:t>
            </a:r>
          </a:p>
          <a:p>
            <a:r>
              <a:rPr lang="nl-NL"/>
              <a:t>Trainen kost veel tijd</a:t>
            </a:r>
          </a:p>
          <a:p>
            <a:r>
              <a:rPr lang="nl-NL"/>
              <a:t>Niet te parallelliseren</a:t>
            </a:r>
          </a:p>
          <a:p>
            <a:r>
              <a:rPr lang="nl-NL"/>
              <a:t>Niet te </a:t>
            </a:r>
            <a:r>
              <a:rPr lang="nl-NL" i="1"/>
              <a:t>stacken</a:t>
            </a:r>
          </a:p>
        </p:txBody>
      </p:sp>
      <p:pic>
        <p:nvPicPr>
          <p:cNvPr id="1026" name="Picture 2" descr="Sigmoid, ReLU and Tanh activation functions | Download Scientific Diagram">
            <a:extLst>
              <a:ext uri="{FF2B5EF4-FFF2-40B4-BE49-F238E27FC236}">
                <a16:creationId xmlns:a16="http://schemas.microsoft.com/office/drawing/2014/main" id="{29944409-474B-1E7B-1FC0-DDF921721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414" y="5191037"/>
            <a:ext cx="6264529" cy="498951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C019C7E1-B68A-0C13-4F2E-448D48CCDA8B}"/>
              </a:ext>
            </a:extLst>
          </p:cNvPr>
          <p:cNvSpPr txBox="1"/>
          <p:nvPr/>
        </p:nvSpPr>
        <p:spPr>
          <a:xfrm>
            <a:off x="13065369" y="10402945"/>
            <a:ext cx="5656574" cy="369332"/>
          </a:xfrm>
          <a:prstGeom prst="rect">
            <a:avLst/>
          </a:prstGeom>
          <a:noFill/>
        </p:spPr>
        <p:txBody>
          <a:bodyPr wrap="square" rtlCol="0">
            <a:spAutoFit/>
          </a:bodyPr>
          <a:lstStyle/>
          <a:p>
            <a:r>
              <a:rPr lang="nl-NL" i="1"/>
              <a:t>Sigmoid, tanh en ReLU. Bron: researchgate.net</a:t>
            </a:r>
          </a:p>
        </p:txBody>
      </p:sp>
    </p:spTree>
    <p:extLst>
      <p:ext uri="{BB962C8B-B14F-4D97-AF65-F5344CB8AC3E}">
        <p14:creationId xmlns:p14="http://schemas.microsoft.com/office/powerpoint/2010/main" val="3993643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9BED76-DB10-0970-4ADD-DE821676B7F4}"/>
              </a:ext>
            </a:extLst>
          </p:cNvPr>
          <p:cNvSpPr>
            <a:spLocks noGrp="1"/>
          </p:cNvSpPr>
          <p:nvPr>
            <p:ph type="title"/>
          </p:nvPr>
        </p:nvSpPr>
        <p:spPr/>
        <p:txBody>
          <a:bodyPr/>
          <a:lstStyle/>
          <a:p>
            <a:r>
              <a:rPr lang="nl-NL"/>
              <a:t>Daarom…</a:t>
            </a:r>
          </a:p>
        </p:txBody>
      </p:sp>
      <p:pic>
        <p:nvPicPr>
          <p:cNvPr id="1026" name="Picture 2" descr="Transformers: Rise of the Beasts — HD Epic Wallpaper">
            <a:extLst>
              <a:ext uri="{FF2B5EF4-FFF2-40B4-BE49-F238E27FC236}">
                <a16:creationId xmlns:a16="http://schemas.microsoft.com/office/drawing/2014/main" id="{2A47514F-955A-4561-4499-BBAD7BFD4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241" y="2786505"/>
            <a:ext cx="13527617" cy="760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75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E5AC83-0B96-B1BD-D7A0-474A3397DCFE}"/>
              </a:ext>
            </a:extLst>
          </p:cNvPr>
          <p:cNvSpPr>
            <a:spLocks noGrp="1"/>
          </p:cNvSpPr>
          <p:nvPr>
            <p:ph type="title"/>
          </p:nvPr>
        </p:nvSpPr>
        <p:spPr>
          <a:xfrm>
            <a:off x="782779" y="601781"/>
            <a:ext cx="18749206" cy="2184724"/>
          </a:xfrm>
        </p:spPr>
        <p:txBody>
          <a:bodyPr/>
          <a:lstStyle/>
          <a:p>
            <a:r>
              <a:rPr lang="nl-NL"/>
              <a:t>Afsluiting: live Notebook over tekstgeneratie met een RNN</a:t>
            </a:r>
          </a:p>
        </p:txBody>
      </p:sp>
      <p:pic>
        <p:nvPicPr>
          <p:cNvPr id="1028" name="Picture 4" descr="Everything you need to know about Jupyter notebook">
            <a:extLst>
              <a:ext uri="{FF2B5EF4-FFF2-40B4-BE49-F238E27FC236}">
                <a16:creationId xmlns:a16="http://schemas.microsoft.com/office/drawing/2014/main" id="{F4572ACB-8C0E-37B5-04C3-9BCE52244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679" y="3262160"/>
            <a:ext cx="11440742" cy="643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9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E9BECA-5360-E53A-5C51-FF4BA7D9E8A2}"/>
              </a:ext>
            </a:extLst>
          </p:cNvPr>
          <p:cNvSpPr>
            <a:spLocks noGrp="1"/>
          </p:cNvSpPr>
          <p:nvPr>
            <p:ph type="title"/>
          </p:nvPr>
        </p:nvSpPr>
        <p:spPr/>
        <p:txBody>
          <a:bodyPr/>
          <a:lstStyle/>
          <a:p>
            <a:r>
              <a:rPr lang="nl-NL"/>
              <a:t>Curse of Dimensionality</a:t>
            </a:r>
          </a:p>
        </p:txBody>
      </p:sp>
      <p:sp>
        <p:nvSpPr>
          <p:cNvPr id="3" name="Tijdelijke aanduiding voor inhoud 2">
            <a:extLst>
              <a:ext uri="{FF2B5EF4-FFF2-40B4-BE49-F238E27FC236}">
                <a16:creationId xmlns:a16="http://schemas.microsoft.com/office/drawing/2014/main" id="{2A8132DF-23B2-2304-E396-B660D0CB0F9F}"/>
              </a:ext>
            </a:extLst>
          </p:cNvPr>
          <p:cNvSpPr>
            <a:spLocks noGrp="1"/>
          </p:cNvSpPr>
          <p:nvPr>
            <p:ph idx="1"/>
          </p:nvPr>
        </p:nvSpPr>
        <p:spPr/>
        <p:txBody>
          <a:bodyPr/>
          <a:lstStyle/>
          <a:p>
            <a:r>
              <a:rPr lang="nl-NL"/>
              <a:t>Elke feature erbij betekent een extra dimensie</a:t>
            </a:r>
          </a:p>
          <a:p>
            <a:pPr lvl="1"/>
            <a:r>
              <a:rPr lang="nl-NL"/>
              <a:t>Exponentiële groei</a:t>
            </a:r>
          </a:p>
          <a:p>
            <a:pPr lvl="1"/>
            <a:r>
              <a:rPr lang="nl-NL"/>
              <a:t>Performance-problemen</a:t>
            </a:r>
          </a:p>
          <a:p>
            <a:r>
              <a:rPr lang="nl-NL"/>
              <a:t>Meer dimensies </a:t>
            </a:r>
            <a:r>
              <a:rPr lang="nl-NL">
                <a:sym typeface="Wingdings" panose="05000000000000000000" pitchFamily="2" charset="2"/>
              </a:rPr>
              <a:t> datapunten komen verder uit elkaar te liggen</a:t>
            </a:r>
          </a:p>
          <a:p>
            <a:pPr lvl="2"/>
            <a:r>
              <a:rPr lang="nl-NL">
                <a:sym typeface="Wingdings" panose="05000000000000000000" pitchFamily="2" charset="2"/>
              </a:rPr>
              <a:t>2D-eenheidsvierkant: gem. afstand 0,52</a:t>
            </a:r>
          </a:p>
          <a:p>
            <a:pPr lvl="2"/>
            <a:r>
              <a:rPr lang="nl-NL">
                <a:sym typeface="Wingdings" panose="05000000000000000000" pitchFamily="2" charset="2"/>
              </a:rPr>
              <a:t>3D-eenheidskubus: gem. afstand 0,66</a:t>
            </a:r>
          </a:p>
          <a:p>
            <a:pPr lvl="2"/>
            <a:r>
              <a:rPr lang="nl-NL">
                <a:sym typeface="Wingdings" panose="05000000000000000000" pitchFamily="2" charset="2"/>
              </a:rPr>
              <a:t>1mD-eenheidshyperkubus: gem. afstand 408,25</a:t>
            </a:r>
          </a:p>
          <a:p>
            <a:pPr lvl="1"/>
            <a:r>
              <a:rPr lang="nl-NL"/>
              <a:t>Data wordt steeds ijler/</a:t>
            </a:r>
            <a:r>
              <a:rPr lang="nl-NL" i="1"/>
              <a:t>sparser</a:t>
            </a:r>
          </a:p>
          <a:p>
            <a:pPr lvl="1"/>
            <a:r>
              <a:rPr lang="nl-NL" b="1"/>
              <a:t>Exponentieel</a:t>
            </a:r>
            <a:r>
              <a:rPr lang="nl-NL"/>
              <a:t> meer data nodig, anders risico op </a:t>
            </a:r>
            <a:r>
              <a:rPr lang="nl-NL" b="1"/>
              <a:t>overfitting</a:t>
            </a:r>
            <a:r>
              <a:rPr lang="nl-NL"/>
              <a:t> van model</a:t>
            </a:r>
          </a:p>
          <a:p>
            <a:pPr lvl="1"/>
            <a:r>
              <a:rPr lang="nl-NL"/>
              <a:t>Clustering wordt erg lastig</a:t>
            </a:r>
          </a:p>
        </p:txBody>
      </p:sp>
    </p:spTree>
    <p:extLst>
      <p:ext uri="{BB962C8B-B14F-4D97-AF65-F5344CB8AC3E}">
        <p14:creationId xmlns:p14="http://schemas.microsoft.com/office/powerpoint/2010/main" val="392831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97A41E-F22D-AB5F-DEE3-284EDFDAC696}"/>
              </a:ext>
            </a:extLst>
          </p:cNvPr>
          <p:cNvSpPr>
            <a:spLocks noGrp="1"/>
          </p:cNvSpPr>
          <p:nvPr>
            <p:ph type="title"/>
          </p:nvPr>
        </p:nvSpPr>
        <p:spPr/>
        <p:txBody>
          <a:bodyPr/>
          <a:lstStyle/>
          <a:p>
            <a:r>
              <a:rPr lang="nl-NL"/>
              <a:t>Dimensionaliteitsreductie</a:t>
            </a:r>
          </a:p>
        </p:txBody>
      </p:sp>
      <p:sp>
        <p:nvSpPr>
          <p:cNvPr id="3" name="Tijdelijke aanduiding voor inhoud 2">
            <a:extLst>
              <a:ext uri="{FF2B5EF4-FFF2-40B4-BE49-F238E27FC236}">
                <a16:creationId xmlns:a16="http://schemas.microsoft.com/office/drawing/2014/main" id="{9905F51F-A9F8-341B-F521-B1150F2606DD}"/>
              </a:ext>
            </a:extLst>
          </p:cNvPr>
          <p:cNvSpPr>
            <a:spLocks noGrp="1"/>
          </p:cNvSpPr>
          <p:nvPr>
            <p:ph idx="1"/>
          </p:nvPr>
        </p:nvSpPr>
        <p:spPr/>
        <p:txBody>
          <a:bodyPr/>
          <a:lstStyle/>
          <a:p>
            <a:r>
              <a:rPr lang="nl-NL"/>
              <a:t>Dus: problemen met performance, clustering en overfitting</a:t>
            </a:r>
          </a:p>
          <a:p>
            <a:r>
              <a:rPr lang="nl-NL"/>
              <a:t>Daarom: aantal dimensies terugbrengen</a:t>
            </a:r>
          </a:p>
          <a:p>
            <a:r>
              <a:rPr lang="nl-NL"/>
              <a:t>Diverse technieken</a:t>
            </a:r>
          </a:p>
          <a:p>
            <a:pPr lvl="1"/>
            <a:r>
              <a:rPr lang="nl-NL"/>
              <a:t>Projectie</a:t>
            </a:r>
          </a:p>
          <a:p>
            <a:pPr lvl="1"/>
            <a:r>
              <a:rPr lang="nl-NL"/>
              <a:t>Manifold Learning</a:t>
            </a:r>
          </a:p>
          <a:p>
            <a:pPr lvl="1"/>
            <a:r>
              <a:rPr lang="nl-NL"/>
              <a:t>Principal Components Analysis</a:t>
            </a:r>
          </a:p>
        </p:txBody>
      </p:sp>
    </p:spTree>
    <p:extLst>
      <p:ext uri="{BB962C8B-B14F-4D97-AF65-F5344CB8AC3E}">
        <p14:creationId xmlns:p14="http://schemas.microsoft.com/office/powerpoint/2010/main" val="409246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CE31AD-5BD2-1313-7DFB-366DA2E723DE}"/>
              </a:ext>
            </a:extLst>
          </p:cNvPr>
          <p:cNvSpPr>
            <a:spLocks noGrp="1"/>
          </p:cNvSpPr>
          <p:nvPr>
            <p:ph type="title"/>
          </p:nvPr>
        </p:nvSpPr>
        <p:spPr/>
        <p:txBody>
          <a:bodyPr/>
          <a:lstStyle/>
          <a:p>
            <a:r>
              <a:rPr lang="nl-NL"/>
              <a:t>Projectie</a:t>
            </a:r>
          </a:p>
        </p:txBody>
      </p:sp>
      <p:pic>
        <p:nvPicPr>
          <p:cNvPr id="4098" name="Picture 2">
            <a:extLst>
              <a:ext uri="{FF2B5EF4-FFF2-40B4-BE49-F238E27FC236}">
                <a16:creationId xmlns:a16="http://schemas.microsoft.com/office/drawing/2014/main" id="{300D586A-0789-14EF-0C05-4C322899D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64" y="3239040"/>
            <a:ext cx="6251972" cy="592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2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C6EC6C-3B0F-C19B-20FA-E1E485407CE4}"/>
              </a:ext>
            </a:extLst>
          </p:cNvPr>
          <p:cNvSpPr>
            <a:spLocks noGrp="1"/>
          </p:cNvSpPr>
          <p:nvPr>
            <p:ph type="title"/>
          </p:nvPr>
        </p:nvSpPr>
        <p:spPr/>
        <p:txBody>
          <a:bodyPr/>
          <a:lstStyle/>
          <a:p>
            <a:r>
              <a:rPr lang="nl-NL"/>
              <a:t>Manifold Learning</a:t>
            </a:r>
          </a:p>
        </p:txBody>
      </p:sp>
      <p:pic>
        <p:nvPicPr>
          <p:cNvPr id="5122" name="Picture 2">
            <a:extLst>
              <a:ext uri="{FF2B5EF4-FFF2-40B4-BE49-F238E27FC236}">
                <a16:creationId xmlns:a16="http://schemas.microsoft.com/office/drawing/2014/main" id="{49942822-FAA2-26FF-FD8B-3654026A6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314" y="2847241"/>
            <a:ext cx="4297495" cy="40502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E8FEC65-630E-EA3B-4AB1-84C7A6CE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217" y="5795074"/>
            <a:ext cx="8288867" cy="3202517"/>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66599904-9FDE-7442-1F17-5F3E4D985027}"/>
              </a:ext>
            </a:extLst>
          </p:cNvPr>
          <p:cNvSpPr txBox="1"/>
          <p:nvPr/>
        </p:nvSpPr>
        <p:spPr>
          <a:xfrm>
            <a:off x="8694959" y="8929919"/>
            <a:ext cx="3654270" cy="434734"/>
          </a:xfrm>
          <a:prstGeom prst="rect">
            <a:avLst/>
          </a:prstGeom>
          <a:noFill/>
        </p:spPr>
        <p:txBody>
          <a:bodyPr wrap="square" rtlCol="0">
            <a:spAutoFit/>
          </a:bodyPr>
          <a:lstStyle/>
          <a:p>
            <a:pPr defTabSz="1130379" hangingPunct="1"/>
            <a:r>
              <a:rPr lang="nl-NL" sz="2225" kern="1200">
                <a:solidFill>
                  <a:prstClr val="black"/>
                </a:solidFill>
                <a:latin typeface="Calibri" panose="020F0502020204030204"/>
              </a:rPr>
              <a:t>2D doorsnede, parallel aan x1</a:t>
            </a:r>
          </a:p>
        </p:txBody>
      </p:sp>
      <p:sp>
        <p:nvSpPr>
          <p:cNvPr id="5" name="Tekstvak 4">
            <a:extLst>
              <a:ext uri="{FF2B5EF4-FFF2-40B4-BE49-F238E27FC236}">
                <a16:creationId xmlns:a16="http://schemas.microsoft.com/office/drawing/2014/main" id="{1C34520E-89D1-103A-43C0-DEAF858979CF}"/>
              </a:ext>
            </a:extLst>
          </p:cNvPr>
          <p:cNvSpPr txBox="1"/>
          <p:nvPr/>
        </p:nvSpPr>
        <p:spPr>
          <a:xfrm>
            <a:off x="12608941" y="8929919"/>
            <a:ext cx="4667517" cy="434734"/>
          </a:xfrm>
          <a:prstGeom prst="rect">
            <a:avLst/>
          </a:prstGeom>
          <a:noFill/>
        </p:spPr>
        <p:txBody>
          <a:bodyPr wrap="square" rtlCol="0">
            <a:spAutoFit/>
          </a:bodyPr>
          <a:lstStyle/>
          <a:p>
            <a:pPr defTabSz="1130379" hangingPunct="1"/>
            <a:r>
              <a:rPr lang="nl-NL" sz="2225" kern="1200">
                <a:solidFill>
                  <a:prstClr val="black"/>
                </a:solidFill>
                <a:latin typeface="Calibri" panose="020F0502020204030204"/>
              </a:rPr>
              <a:t>2D doorsnede, opgerold in de 3</a:t>
            </a:r>
            <a:r>
              <a:rPr lang="nl-NL" sz="2225" kern="1200" baseline="30000">
                <a:solidFill>
                  <a:prstClr val="black"/>
                </a:solidFill>
                <a:latin typeface="Calibri" panose="020F0502020204030204"/>
              </a:rPr>
              <a:t>e</a:t>
            </a:r>
            <a:r>
              <a:rPr lang="nl-NL" sz="2225" kern="1200">
                <a:solidFill>
                  <a:prstClr val="black"/>
                </a:solidFill>
                <a:latin typeface="Calibri" panose="020F0502020204030204"/>
              </a:rPr>
              <a:t> dim.</a:t>
            </a:r>
          </a:p>
        </p:txBody>
      </p:sp>
    </p:spTree>
    <p:extLst>
      <p:ext uri="{BB962C8B-B14F-4D97-AF65-F5344CB8AC3E}">
        <p14:creationId xmlns:p14="http://schemas.microsoft.com/office/powerpoint/2010/main" val="318712447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1922</TotalTime>
  <Words>1963</Words>
  <Application>Microsoft Office PowerPoint</Application>
  <PresentationFormat>Aangepast</PresentationFormat>
  <Paragraphs>459</Paragraphs>
  <Slides>52</Slides>
  <Notes>9</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52</vt:i4>
      </vt:variant>
    </vt:vector>
  </HeadingPairs>
  <TitlesOfParts>
    <vt:vector size="60" baseType="lpstr">
      <vt:lpstr>Arial</vt:lpstr>
      <vt:lpstr>Calibri</vt:lpstr>
      <vt:lpstr>Calibri Light</vt:lpstr>
      <vt:lpstr>Cambria Math</vt:lpstr>
      <vt:lpstr>Helvetica</vt:lpstr>
      <vt:lpstr>Symbol</vt:lpstr>
      <vt:lpstr>Wingdings</vt:lpstr>
      <vt:lpstr>Kantoorthema</vt:lpstr>
      <vt:lpstr>PowerPoint-presentatie</vt:lpstr>
      <vt:lpstr>ML: Actueel</vt:lpstr>
      <vt:lpstr>Onderwerpen</vt:lpstr>
      <vt:lpstr>PowerPoint-presentatie</vt:lpstr>
      <vt:lpstr>Dimensionality: Blessing or Curse?</vt:lpstr>
      <vt:lpstr>Curse of Dimensionality</vt:lpstr>
      <vt:lpstr>Dimensionaliteitsreductie</vt:lpstr>
      <vt:lpstr>Projectie</vt:lpstr>
      <vt:lpstr>Manifold Learning</vt:lpstr>
      <vt:lpstr>Principal Components Analysis (PCA)</vt:lpstr>
      <vt:lpstr>Hoe zat het ook alweer: variantie</vt:lpstr>
      <vt:lpstr>Wat is een Principal Component (PC)?</vt:lpstr>
      <vt:lpstr>Toepassingen van PCA</vt:lpstr>
      <vt:lpstr>Intermezzo: live coding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Afstands-/gelijkheidsmaten voor vectoren</vt:lpstr>
      <vt:lpstr>PCA (herhaling)</vt:lpstr>
      <vt:lpstr>PowerPoint-presentatie</vt:lpstr>
      <vt:lpstr>PowerPoint-presentatie</vt:lpstr>
      <vt:lpstr>PowerPoint-presentatie</vt:lpstr>
      <vt:lpstr>PowerPoint-presentatie</vt:lpstr>
      <vt:lpstr>PowerPoint-presentatie</vt:lpstr>
      <vt:lpstr>PowerPoint-presentatie</vt:lpstr>
      <vt:lpstr>PowerPoint-presentatie</vt:lpstr>
      <vt:lpstr>RNN’s: vier soorten</vt:lpstr>
      <vt:lpstr>PowerPoint-presentatie</vt:lpstr>
      <vt:lpstr>PowerPoint-presentatie</vt:lpstr>
      <vt:lpstr>PowerPoint-presentatie</vt:lpstr>
      <vt:lpstr>PowerPoint-presentatie</vt:lpstr>
      <vt:lpstr>PowerPoint-presentatie</vt:lpstr>
      <vt:lpstr>PowerPoint-presentatie</vt:lpstr>
      <vt:lpstr>Nadelen van RNN’s</vt:lpstr>
      <vt:lpstr>Daarom…</vt:lpstr>
      <vt:lpstr>Afsluiting: live Notebook over tekstgeneratie met een RNN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11</cp:revision>
  <dcterms:modified xsi:type="dcterms:W3CDTF">2025-10-27T14:10:50Z</dcterms:modified>
</cp:coreProperties>
</file>